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267" r:id="rId3"/>
    <p:sldId id="266" r:id="rId4"/>
    <p:sldId id="265" r:id="rId5"/>
    <p:sldId id="264" r:id="rId6"/>
    <p:sldId id="269" r:id="rId7"/>
    <p:sldId id="270" r:id="rId8"/>
    <p:sldId id="273" r:id="rId9"/>
    <p:sldId id="272" r:id="rId10"/>
    <p:sldId id="271" r:id="rId11"/>
    <p:sldId id="274" r:id="rId12"/>
    <p:sldId id="275" r:id="rId13"/>
    <p:sldId id="276" r:id="rId14"/>
    <p:sldId id="268" r:id="rId15"/>
    <p:sldId id="324" r:id="rId16"/>
    <p:sldId id="333" r:id="rId17"/>
    <p:sldId id="334" r:id="rId18"/>
    <p:sldId id="335" r:id="rId19"/>
    <p:sldId id="336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77" r:id="rId35"/>
    <p:sldId id="294" r:id="rId36"/>
    <p:sldId id="295" r:id="rId37"/>
    <p:sldId id="296" r:id="rId38"/>
    <p:sldId id="297" r:id="rId39"/>
    <p:sldId id="298" r:id="rId40"/>
    <p:sldId id="305" r:id="rId41"/>
    <p:sldId id="299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30" r:id="rId62"/>
    <p:sldId id="331" r:id="rId63"/>
    <p:sldId id="332" r:id="rId64"/>
    <p:sldId id="326" r:id="rId65"/>
    <p:sldId id="328" r:id="rId66"/>
    <p:sldId id="327" r:id="rId67"/>
    <p:sldId id="329" r:id="rId68"/>
    <p:sldId id="320" r:id="rId69"/>
    <p:sldId id="321" r:id="rId70"/>
    <p:sldId id="322" r:id="rId71"/>
    <p:sldId id="323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0" autoAdjust="0"/>
    <p:restoredTop sz="94702" autoAdjust="0"/>
  </p:normalViewPr>
  <p:slideViewPr>
    <p:cSldViewPr>
      <p:cViewPr varScale="1">
        <p:scale>
          <a:sx n="53" d="100"/>
          <a:sy n="53" d="100"/>
        </p:scale>
        <p:origin x="-1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uyun%20smangatt\Hypoxic%20research\cell%20viability%20profil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uyun%20smangatt\Hypoxic%20research\cell%20viability%20profil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Sheet1!$B$1:$B$7</c:f>
              <c:numCache>
                <c:formatCode>#,##0</c:formatCode>
                <c:ptCount val="7"/>
                <c:pt idx="0">
                  <c:v>300000.0</c:v>
                </c:pt>
                <c:pt idx="1">
                  <c:v>500000.0</c:v>
                </c:pt>
                <c:pt idx="2">
                  <c:v>630000.0</c:v>
                </c:pt>
                <c:pt idx="3">
                  <c:v>1.0E6</c:v>
                </c:pt>
                <c:pt idx="4">
                  <c:v>1.8E6</c:v>
                </c:pt>
                <c:pt idx="5">
                  <c:v>3.2E6</c:v>
                </c:pt>
                <c:pt idx="6">
                  <c:v>4.5E6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Sheet1!$A$1:$A$7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Sheet1!$C$1:$C$7</c:f>
              <c:numCache>
                <c:formatCode>#,##0</c:formatCode>
                <c:ptCount val="7"/>
                <c:pt idx="0">
                  <c:v>300000.0</c:v>
                </c:pt>
                <c:pt idx="1">
                  <c:v>600000.0</c:v>
                </c:pt>
                <c:pt idx="2">
                  <c:v>650000.0</c:v>
                </c:pt>
                <c:pt idx="3">
                  <c:v>1.2E6</c:v>
                </c:pt>
                <c:pt idx="4">
                  <c:v>1.6E6</c:v>
                </c:pt>
                <c:pt idx="5">
                  <c:v>3.5E6</c:v>
                </c:pt>
                <c:pt idx="6">
                  <c:v>4.5E6</c:v>
                </c:pt>
              </c:numCache>
            </c:numRef>
          </c:val>
        </c:ser>
        <c:ser>
          <c:idx val="2"/>
          <c:order val="2"/>
          <c:invertIfNegative val="0"/>
          <c:cat>
            <c:strRef>
              <c:f>Sheet1!$A$1:$A$7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Sheet1!$D$1:$D$7</c:f>
              <c:numCache>
                <c:formatCode>#,##0</c:formatCode>
                <c:ptCount val="7"/>
                <c:pt idx="0">
                  <c:v>300000.0</c:v>
                </c:pt>
                <c:pt idx="1">
                  <c:v>550000.0</c:v>
                </c:pt>
                <c:pt idx="2">
                  <c:v>720000.0</c:v>
                </c:pt>
                <c:pt idx="3">
                  <c:v>1.2E6</c:v>
                </c:pt>
                <c:pt idx="4">
                  <c:v>1.9E6</c:v>
                </c:pt>
                <c:pt idx="5">
                  <c:v>3.3E6</c:v>
                </c:pt>
                <c:pt idx="6">
                  <c:v>4.7E6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Sheet1!$A$1:$A$7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Sheet1!$E$1:$E$7</c:f>
              <c:numCache>
                <c:formatCode>#,##0</c:formatCode>
                <c:ptCount val="7"/>
                <c:pt idx="0">
                  <c:v>300000.0</c:v>
                </c:pt>
                <c:pt idx="1">
                  <c:v>570000.0</c:v>
                </c:pt>
                <c:pt idx="2">
                  <c:v>700000.0</c:v>
                </c:pt>
                <c:pt idx="3">
                  <c:v>1.5E6</c:v>
                </c:pt>
                <c:pt idx="4">
                  <c:v>1.8E6</c:v>
                </c:pt>
                <c:pt idx="5">
                  <c:v>3.7E6</c:v>
                </c:pt>
                <c:pt idx="6">
                  <c:v>5.0E6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2766312"/>
        <c:axId val="2142769432"/>
        <c:axId val="0"/>
      </c:bar3DChart>
      <c:catAx>
        <c:axId val="2142766312"/>
        <c:scaling>
          <c:orientation val="minMax"/>
        </c:scaling>
        <c:delete val="0"/>
        <c:axPos val="b"/>
        <c:majorTickMark val="out"/>
        <c:minorTickMark val="none"/>
        <c:tickLblPos val="nextTo"/>
        <c:crossAx val="2142769432"/>
        <c:crosses val="autoZero"/>
        <c:auto val="1"/>
        <c:lblAlgn val="ctr"/>
        <c:lblOffset val="100"/>
        <c:noMultiLvlLbl val="0"/>
      </c:catAx>
      <c:valAx>
        <c:axId val="2142769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142766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Sheet2!$B$1:$B$7</c:f>
              <c:numCache>
                <c:formatCode>0%</c:formatCode>
                <c:ptCount val="7"/>
                <c:pt idx="0">
                  <c:v>0.9</c:v>
                </c:pt>
                <c:pt idx="1">
                  <c:v>0.9</c:v>
                </c:pt>
                <c:pt idx="2">
                  <c:v>0.960000000000001</c:v>
                </c:pt>
                <c:pt idx="3">
                  <c:v>0.9</c:v>
                </c:pt>
                <c:pt idx="4">
                  <c:v>0.97</c:v>
                </c:pt>
                <c:pt idx="5">
                  <c:v>0.9</c:v>
                </c:pt>
                <c:pt idx="6">
                  <c:v>0.960000000000001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Sheet2!$A$1:$A$7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Sheet2!$C$1:$C$7</c:f>
              <c:numCache>
                <c:formatCode>0%</c:formatCode>
                <c:ptCount val="7"/>
                <c:pt idx="0">
                  <c:v>0.9</c:v>
                </c:pt>
                <c:pt idx="1">
                  <c:v>0.9</c:v>
                </c:pt>
                <c:pt idx="2">
                  <c:v>0.960000000000001</c:v>
                </c:pt>
                <c:pt idx="3">
                  <c:v>0.92</c:v>
                </c:pt>
                <c:pt idx="4">
                  <c:v>0.97</c:v>
                </c:pt>
                <c:pt idx="5">
                  <c:v>0.91</c:v>
                </c:pt>
                <c:pt idx="6">
                  <c:v>0.960000000000001</c:v>
                </c:pt>
              </c:numCache>
            </c:numRef>
          </c:val>
        </c:ser>
        <c:ser>
          <c:idx val="2"/>
          <c:order val="2"/>
          <c:invertIfNegative val="0"/>
          <c:cat>
            <c:strRef>
              <c:f>Sheet2!$A$1:$A$7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Sheet2!$D$1:$D$7</c:f>
              <c:numCache>
                <c:formatCode>0%</c:formatCode>
                <c:ptCount val="7"/>
                <c:pt idx="0">
                  <c:v>0.9</c:v>
                </c:pt>
                <c:pt idx="1">
                  <c:v>0.91</c:v>
                </c:pt>
                <c:pt idx="2">
                  <c:v>0.950000000000001</c:v>
                </c:pt>
                <c:pt idx="3">
                  <c:v>0.93</c:v>
                </c:pt>
                <c:pt idx="4">
                  <c:v>0.960000000000001</c:v>
                </c:pt>
                <c:pt idx="5">
                  <c:v>0.92</c:v>
                </c:pt>
                <c:pt idx="6">
                  <c:v>0.960000000000001</c:v>
                </c:pt>
              </c:numCache>
            </c:numRef>
          </c:val>
        </c:ser>
        <c:ser>
          <c:idx val="3"/>
          <c:order val="3"/>
          <c:invertIfNegative val="0"/>
          <c:cat>
            <c:strRef>
              <c:f>Sheet2!$A$1:$A$7</c:f>
              <c:strCache>
                <c:ptCount val="7"/>
                <c:pt idx="0">
                  <c:v>synchronization</c:v>
                </c:pt>
                <c:pt idx="1">
                  <c:v>Normoxic 24h</c:v>
                </c:pt>
                <c:pt idx="2">
                  <c:v>Hypoxic 24h</c:v>
                </c:pt>
                <c:pt idx="3">
                  <c:v>Normoxic 48h</c:v>
                </c:pt>
                <c:pt idx="4">
                  <c:v>Hypoxic 48h</c:v>
                </c:pt>
                <c:pt idx="5">
                  <c:v>Normoxic 72h</c:v>
                </c:pt>
                <c:pt idx="6">
                  <c:v>Hypoxic 72h</c:v>
                </c:pt>
              </c:strCache>
            </c:strRef>
          </c:cat>
          <c:val>
            <c:numRef>
              <c:f>Sheet2!$E$1:$E$7</c:f>
              <c:numCache>
                <c:formatCode>0%</c:formatCode>
                <c:ptCount val="7"/>
                <c:pt idx="0">
                  <c:v>0.9</c:v>
                </c:pt>
                <c:pt idx="1">
                  <c:v>0.92</c:v>
                </c:pt>
                <c:pt idx="2">
                  <c:v>0.960000000000001</c:v>
                </c:pt>
                <c:pt idx="3">
                  <c:v>0.92</c:v>
                </c:pt>
                <c:pt idx="4">
                  <c:v>0.960000000000001</c:v>
                </c:pt>
                <c:pt idx="5">
                  <c:v>0.92</c:v>
                </c:pt>
                <c:pt idx="6">
                  <c:v>0.960000000000001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2808216"/>
        <c:axId val="2142811336"/>
        <c:axId val="0"/>
      </c:bar3DChart>
      <c:catAx>
        <c:axId val="2142808216"/>
        <c:scaling>
          <c:orientation val="minMax"/>
        </c:scaling>
        <c:delete val="0"/>
        <c:axPos val="b"/>
        <c:majorTickMark val="out"/>
        <c:minorTickMark val="none"/>
        <c:tickLblPos val="nextTo"/>
        <c:crossAx val="2142811336"/>
        <c:crosses val="autoZero"/>
        <c:auto val="1"/>
        <c:lblAlgn val="ctr"/>
        <c:lblOffset val="100"/>
        <c:noMultiLvlLbl val="0"/>
      </c:catAx>
      <c:valAx>
        <c:axId val="21428113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142808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21786-E05D-4C1C-AE7C-8115C3E0C961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451CE-E4DD-4B8A-8043-316ECDDD9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2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451CE-E4DD-4B8A-8043-316ECDDD93B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5914A-F86A-4DD1-9C5D-85DEBC4F20CB}" type="slidenum">
              <a:rPr lang="id-ID" smtClean="0"/>
              <a:pPr/>
              <a:t>47</a:t>
            </a:fld>
            <a:endParaRPr lang="id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5914A-F86A-4DD1-9C5D-85DEBC4F20CB}" type="slidenum">
              <a:rPr lang="id-ID" smtClean="0"/>
              <a:pPr/>
              <a:t>69</a:t>
            </a:fld>
            <a:endParaRPr lang="id-ID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B679AEB-BFE5-45FD-BE07-4DA8FCE57A89}" type="datetimeFigureOut">
              <a:rPr lang="en-US" smtClean="0"/>
              <a:pPr/>
              <a:t>11/26/12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03BF12C-095F-45BF-8AEF-03F9279C94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content.nejm.org/content/vol351/issue22/images/large/02f1.jpe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hyperlink" Target="http://www.google.co.id/imgres?imgurl=http://rootcanalclinic.com.sg/images/endo07.jpg&amp;imgrefurl=http://www.pei-pusat.org/jbo.php?q=pulpal-necrosis&amp;usg=__fl6xsJmnDABqJ87eDckVfz5vopk=&amp;h=343&amp;w=310&amp;sz=21&amp;hl=id&amp;start=28&amp;zoom=1&amp;itbs=1&amp;tbnid=aHTL7fH8zbOe1M:&amp;tbnh=120&amp;tbnw=108&amp;prev=/images?q=pulpitis+irreversibel&amp;start=20&amp;hl=id&amp;sa=N&amp;ndsp=20&amp;biw=1003&amp;bih=429&amp;tbs=isch:1&amp;prmd=ivns&amp;ei=NAZhTZJfg8Rwur2RwAk" TargetMode="External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Relationship Id="rId3" Type="http://schemas.openxmlformats.org/officeDocument/2006/relationships/image" Target="../media/image9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6" Type="http://schemas.openxmlformats.org/officeDocument/2006/relationships/image" Target="../media/image107.jpeg"/><Relationship Id="rId7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714620"/>
            <a:ext cx="8062912" cy="14700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TISSUE RENEWAL, REGENERATION AND REPAIR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4714884"/>
            <a:ext cx="8062912" cy="1752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id-ID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Indah Yulianto</a:t>
            </a:r>
            <a:r>
              <a:rPr lang="id-ID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., Yuyun Rindiastuti., Titik F Moertolo.</a:t>
            </a:r>
          </a:p>
          <a:p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l_fi" descr="http://2.bp.blogspot.com/-eyx1VwSwxzE/Te5eW5LC-4I/AAAAAAAAACw/zijpaH407yA/s1600/1299134575-bismillah_islamic_gallery_21%255B1%255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714356"/>
            <a:ext cx="3000396" cy="12573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Slide" r:id="rId3" imgW="4571948" imgH="3429155" progId="PowerPoint.Slide.8">
                  <p:embed/>
                </p:oleObj>
              </mc:Choice>
              <mc:Fallback>
                <p:oleObj name="Slide" r:id="rId3" imgW="4571948" imgH="342915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Slide" r:id="rId3" imgW="4571948" imgH="3429155" progId="PowerPoint.Slide.8">
                  <p:embed/>
                </p:oleObj>
              </mc:Choice>
              <mc:Fallback>
                <p:oleObj name="Slide" r:id="rId3" imgW="4571948" imgH="342915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Slide" r:id="rId3" imgW="4571948" imgH="3429155" progId="PowerPoint.Slide.8">
                  <p:embed/>
                </p:oleObj>
              </mc:Choice>
              <mc:Fallback>
                <p:oleObj name="Slide" r:id="rId3" imgW="4571948" imgH="3429155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0"/>
            <a:ext cx="4714908" cy="285749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929066"/>
            <a:ext cx="671517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own Arrow 4"/>
          <p:cNvSpPr/>
          <p:nvPr/>
        </p:nvSpPr>
        <p:spPr>
          <a:xfrm>
            <a:off x="4357686" y="2857496"/>
            <a:ext cx="500066" cy="100013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ars.sciencedirect.com/content/image/1-s2.0-S1359511310002254-gr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7929618" cy="685800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2800" b="1" dirty="0" smtClean="0"/>
              <a:t>Langerhans Cells Histyocytosis</a:t>
            </a:r>
            <a:br>
              <a:rPr lang="id-ID" sz="2800" b="1" dirty="0" smtClean="0"/>
            </a:br>
            <a:r>
              <a:rPr lang="id-ID" sz="2800" b="1" dirty="0" smtClean="0"/>
              <a:t>(Oncology Case – Baby 2 months)</a:t>
            </a:r>
            <a:br>
              <a:rPr lang="id-ID" sz="2800" b="1" dirty="0" smtClean="0"/>
            </a:br>
            <a:r>
              <a:rPr lang="id-ID" sz="2800" b="1" dirty="0" smtClean="0"/>
              <a:t>Topical &amp; IV : HUVEC Secretomes</a:t>
            </a:r>
            <a:endParaRPr lang="en-US" sz="2800" b="1" dirty="0"/>
          </a:p>
        </p:txBody>
      </p:sp>
      <p:pic>
        <p:nvPicPr>
          <p:cNvPr id="35843" name="Picture 3" descr="C:\Documents and Settings\dr Indah Julianto\My Documents\Wound Healing in Child\LH before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500307"/>
            <a:ext cx="3235325" cy="20717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844" name="Picture 4" descr="C:\Documents and Settings\dr Indah Julianto\My Documents\Wound Healing in Child\Langerhans Histyocitosis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786322"/>
            <a:ext cx="2643206" cy="207167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3357554" y="1714488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00"/>
                </a:solidFill>
              </a:rPr>
              <a:t>BEFORE THERAPY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5845" name="Picture 5" descr="C:\Documents and Settings\dr Indah Julianto\My Documents\Wound Healing in Child\LH behore 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2428869"/>
            <a:ext cx="3000396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200" dirty="0" smtClean="0">
                <a:latin typeface="Baskerville Old Face" pitchFamily="18" charset="0"/>
              </a:rPr>
              <a:t>1 week after Treatment : TOPICAL &amp; IV</a:t>
            </a:r>
            <a:endParaRPr lang="en-US" sz="3200" dirty="0">
              <a:latin typeface="Baskerville Old Face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214810" y="1643050"/>
            <a:ext cx="571504" cy="714380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 descr="C:\Documents and Settings\dr Indah Julianto\My Documents\Wound Healing in Child\LH post CM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2428868"/>
            <a:ext cx="2643206" cy="2438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3" descr="C:\Documents and Settings\dr Indah Julianto\My Documents\Wound Healing in Child\LH befo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428868"/>
            <a:ext cx="3235325" cy="24288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Down Arrow 5"/>
          <p:cNvSpPr/>
          <p:nvPr/>
        </p:nvSpPr>
        <p:spPr>
          <a:xfrm rot="16200000">
            <a:off x="4214810" y="3071810"/>
            <a:ext cx="571504" cy="714380"/>
          </a:xfrm>
          <a:prstGeom prst="down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/>
            <a:r>
              <a:rPr lang="id-ID" sz="3200" b="1" dirty="0" smtClean="0">
                <a:latin typeface="Baskerville Old Face" pitchFamily="18" charset="0"/>
              </a:rPr>
              <a:t>After Treatment Topical &amp; IV 0,2 cc</a:t>
            </a:r>
            <a:endParaRPr lang="en-US" sz="3200" b="1" dirty="0">
              <a:latin typeface="Baskerville Old Face" pitchFamily="18" charset="0"/>
            </a:endParaRPr>
          </a:p>
        </p:txBody>
      </p:sp>
      <p:pic>
        <p:nvPicPr>
          <p:cNvPr id="37890" name="Picture 2" descr="C:\Documents and Settings\dr Indah Julianto\My Documents\Wound Healing in Child\LH post CM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500306"/>
            <a:ext cx="3071834" cy="22860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 descr="C:\Documents and Settings\dr Indah Julianto\My Documents\Wound Healing in Child\LH befo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428868"/>
            <a:ext cx="3235325" cy="24288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ight Arrow 4"/>
          <p:cNvSpPr/>
          <p:nvPr/>
        </p:nvSpPr>
        <p:spPr>
          <a:xfrm>
            <a:off x="3857620" y="4000504"/>
            <a:ext cx="1428760" cy="35719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267494"/>
            <a:ext cx="6215106" cy="1399032"/>
          </a:xfrm>
        </p:spPr>
        <p:txBody>
          <a:bodyPr>
            <a:normAutofit/>
          </a:bodyPr>
          <a:lstStyle/>
          <a:p>
            <a:r>
              <a:rPr lang="id-ID" sz="2800" b="1" dirty="0" smtClean="0">
                <a:latin typeface="Baskerville Old Face" pitchFamily="18" charset="0"/>
              </a:rPr>
              <a:t>BEFORE   and AFTER (1 WEEK)</a:t>
            </a:r>
            <a:endParaRPr lang="en-US" sz="2800" b="1" dirty="0">
              <a:latin typeface="Baskerville Old Face" pitchFamily="18" charset="0"/>
            </a:endParaRPr>
          </a:p>
        </p:txBody>
      </p:sp>
      <p:pic>
        <p:nvPicPr>
          <p:cNvPr id="3" name="Picture 2" descr="C:\Documents and Settings\dr Indah Julianto\My Documents\Wound Healing in Child\Lh before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143116"/>
            <a:ext cx="3235325" cy="24288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5" descr="C:\Documents and Settings\dr Indah Julianto\My Documents\Wound Healing in Child\LH behore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143116"/>
            <a:ext cx="3235325" cy="2428875"/>
          </a:xfrm>
          <a:prstGeom prst="rect">
            <a:avLst/>
          </a:prstGeom>
          <a:noFill/>
        </p:spPr>
      </p:pic>
      <p:pic>
        <p:nvPicPr>
          <p:cNvPr id="5" name="Picture 4" descr="C:\Documents and Settings\dr Indah Julianto\My Documents\Wound Healing in Child\Langerhans Histyocitosis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572008"/>
            <a:ext cx="3214710" cy="228599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Down Arrow 5"/>
          <p:cNvSpPr/>
          <p:nvPr/>
        </p:nvSpPr>
        <p:spPr>
          <a:xfrm>
            <a:off x="2500298" y="1357298"/>
            <a:ext cx="357190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715140" y="1357298"/>
            <a:ext cx="357190" cy="71438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18816825">
            <a:off x="5268959" y="4368573"/>
            <a:ext cx="978408" cy="371082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3929058" y="3071810"/>
            <a:ext cx="978408" cy="371082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11" name="Picture 10" descr="Wound Healing Society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rgbClr val="FDEC07"/>
                </a:solidFill>
                <a:effectLst/>
                <a:latin typeface="Times New Roman" pitchFamily="18" charset="0"/>
                <a:ea typeface="MS PGothic" pitchFamily="34" charset="-128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smtClean="0">
                <a:ln>
                  <a:noFill/>
                </a:ln>
                <a:solidFill>
                  <a:srgbClr val="FDEC07"/>
                </a:solidFill>
                <a:effectLst/>
                <a:latin typeface="Times New Roman" pitchFamily="18" charset="0"/>
                <a:ea typeface="MS PGothic" pitchFamily="34" charset="-128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b="1" dirty="0" smtClean="0"/>
              <a:t>Goal of The Wound Healing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d-ID" b="1" dirty="0" smtClean="0"/>
              <a:t>Reconstruction of :</a:t>
            </a:r>
          </a:p>
          <a:p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Original Architecture</a:t>
            </a:r>
          </a:p>
          <a:p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Function of the injured tissue.</a:t>
            </a:r>
          </a:p>
          <a:p>
            <a:pPr>
              <a:buNone/>
            </a:pPr>
            <a:endParaRPr lang="id-ID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2400" b="1" dirty="0" smtClean="0">
                <a:latin typeface="Times New Roman" pitchFamily="18" charset="0"/>
                <a:cs typeface="Times New Roman" pitchFamily="18" charset="0"/>
              </a:rPr>
              <a:t>(Cotran et.al. 1999., Majno &amp; Joris 2004)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DEC07"/>
                </a:solidFill>
                <a:effectLst/>
                <a:latin typeface="Times New Roman" pitchFamily="18" charset="0"/>
                <a:ea typeface="MS PGothic" pitchFamily="34" charset="-128"/>
              </a:rPr>
              <a:t>Cotran et al. 1999, Majno &amp; Joris 2004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S PGothic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MS PGothic" pitchFamily="34" charset="-128"/>
              </a:rPr>
              <a:t>              </a:t>
            </a: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DEC07"/>
              </a:solidFill>
              <a:effectLst/>
              <a:latin typeface="Times New Roman" pitchFamily="18" charset="0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DEC07"/>
                </a:solidFill>
                <a:effectLst/>
                <a:latin typeface="Times New Roman" pitchFamily="18" charset="0"/>
                <a:ea typeface="MS PGothic" pitchFamily="34" charset="-128"/>
              </a:rPr>
              <a:t>Cotran et al. 1999, Majno &amp; Joris 2004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S PGothic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MS PGothic" pitchFamily="34" charset="-128"/>
              </a:rPr>
              <a:t>              </a:t>
            </a: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DEC07"/>
              </a:solidFill>
              <a:effectLst/>
              <a:latin typeface="Times New Roman" pitchFamily="18" charset="0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DEC07"/>
                </a:solidFill>
                <a:effectLst/>
                <a:latin typeface="Times New Roman" pitchFamily="18" charset="0"/>
                <a:ea typeface="MS PGothic" pitchFamily="34" charset="-128"/>
              </a:rPr>
              <a:t>Cotran et al. 1999, Majno &amp; Joris 2004</a:t>
            </a:r>
            <a:endParaRPr kumimoji="0" lang="en-US" sz="2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MS PGothic" pitchFamily="34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MS PGothic" pitchFamily="34" charset="-128"/>
              </a:rPr>
              <a:t>              </a:t>
            </a: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DEC07"/>
              </a:solidFill>
              <a:effectLst/>
              <a:latin typeface="Times New Roman" pitchFamily="18" charset="0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1604" y="0"/>
            <a:ext cx="6143668" cy="1403462"/>
          </a:xfrm>
        </p:spPr>
        <p:txBody>
          <a:bodyPr>
            <a:normAutofit fontScale="90000"/>
          </a:bodyPr>
          <a:lstStyle/>
          <a:p>
            <a:pPr algn="ctr"/>
            <a:r>
              <a:rPr lang="id-ID" sz="3600" dirty="0" smtClean="0">
                <a:latin typeface="Times New Roman" pitchFamily="18" charset="0"/>
                <a:cs typeface="Times New Roman" pitchFamily="18" charset="0"/>
              </a:rPr>
              <a:t>OUR  EXPERIENCE</a:t>
            </a:r>
            <a:br>
              <a:rPr lang="id-ID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id-ID" sz="3600" dirty="0" smtClean="0">
                <a:latin typeface="Times New Roman" pitchFamily="18" charset="0"/>
                <a:cs typeface="Times New Roman" pitchFamily="18" charset="0"/>
              </a:rPr>
              <a:t>Infant 2 weeks, with fistula supra ani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Data DR dr Indah Yulianto SpKK\Data Komputer Lama\(D) DATA\Latar Berlakang PP\thumbs_files\007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  <p:pic>
        <p:nvPicPr>
          <p:cNvPr id="6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7" name="Picture 6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dr Indah Julianto\My Documents\IMG_1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ata DR dr Indah Yulianto SpKK\Data Komputer Lama\(D) DATA\Latar Berlakang PP\thumbs.htm 2_files\002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dr Indah Julianto\My Documents\IMG_19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357430"/>
            <a:ext cx="3857620" cy="3571876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2" descr="D:\Kumpulan Foto Pasien\IMG_2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5083" y="2071678"/>
            <a:ext cx="4418917" cy="428625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9" name="Rectangle 8"/>
          <p:cNvSpPr/>
          <p:nvPr/>
        </p:nvSpPr>
        <p:spPr>
          <a:xfrm>
            <a:off x="1571604" y="0"/>
            <a:ext cx="6215106" cy="120032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Tissue regeneration after 1 Week using  Endothelial Progenitor Cell – from Wharton Jelly with Hypoxia methode Product - Cream</a:t>
            </a:r>
            <a:endParaRPr lang="en-US" sz="24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7000892" y="3571876"/>
            <a:ext cx="785818" cy="6429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dr Indah Julianto\My Documents\Wound Healing in Child\Bokong Ba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714752"/>
            <a:ext cx="3448072" cy="272890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 descr="C:\Documents and Settings\dr Indah Julianto\My Documents\IMG_19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7620" cy="328612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 descr="D:\Kumpulan Foto Pasien\IMG_2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5149" y="0"/>
            <a:ext cx="3918851" cy="328612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Striped Right Arrow 5"/>
          <p:cNvSpPr/>
          <p:nvPr/>
        </p:nvSpPr>
        <p:spPr>
          <a:xfrm rot="16200000">
            <a:off x="892943" y="1750207"/>
            <a:ext cx="1857388" cy="642942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iped Right Arrow 6"/>
          <p:cNvSpPr/>
          <p:nvPr/>
        </p:nvSpPr>
        <p:spPr>
          <a:xfrm rot="16200000">
            <a:off x="5822165" y="2107397"/>
            <a:ext cx="1857388" cy="642942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iped Right Arrow 7"/>
          <p:cNvSpPr/>
          <p:nvPr/>
        </p:nvSpPr>
        <p:spPr>
          <a:xfrm rot="10800000">
            <a:off x="5143504" y="4500570"/>
            <a:ext cx="1785950" cy="428628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0034" y="3643314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rgbClr val="002060"/>
                </a:solidFill>
                <a:latin typeface="Baskerville Old Face" pitchFamily="18" charset="0"/>
              </a:rPr>
              <a:t>Fistula – Before</a:t>
            </a:r>
          </a:p>
          <a:p>
            <a:pPr algn="ctr"/>
            <a:r>
              <a:rPr lang="id-ID" b="1" dirty="0" smtClean="0">
                <a:solidFill>
                  <a:srgbClr val="002060"/>
                </a:solidFill>
                <a:latin typeface="Baskerville Old Face" pitchFamily="18" charset="0"/>
              </a:rPr>
              <a:t>Therapy</a:t>
            </a:r>
            <a:endParaRPr lang="en-US" b="1" dirty="0">
              <a:solidFill>
                <a:srgbClr val="002060"/>
              </a:solidFill>
              <a:latin typeface="Baskerville Old Fac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92" y="3500438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rgbClr val="FF0066"/>
                </a:solidFill>
                <a:latin typeface="Baskerville Old Face" pitchFamily="18" charset="0"/>
              </a:rPr>
              <a:t>One week after</a:t>
            </a:r>
            <a:endParaRPr lang="en-US" b="1" dirty="0">
              <a:solidFill>
                <a:srgbClr val="FF0066"/>
              </a:solidFill>
              <a:latin typeface="Baskerville Old Fac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16" y="4786322"/>
            <a:ext cx="228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rgbClr val="D60093"/>
                </a:solidFill>
                <a:latin typeface="Baskerville Old Face" pitchFamily="18" charset="0"/>
              </a:rPr>
              <a:t>1 Year  after – no Scar</a:t>
            </a:r>
            <a:endParaRPr lang="en-US" b="1" dirty="0">
              <a:solidFill>
                <a:srgbClr val="D60093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Data DR dr Indah Yulianto SpKK\Data Komputer Lama\(D) DATA\Latar Berlakang PP\thumbs_files\029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1604" y="152400"/>
            <a:ext cx="6215106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id-ID" sz="2800" dirty="0" smtClean="0">
                <a:latin typeface="Berlin Sans FB Demi" pitchFamily="34" charset="0"/>
              </a:rPr>
              <a:t>Male 23 yr, Combutio more than 5 months : Injections and Topical :</a:t>
            </a:r>
            <a:br>
              <a:rPr lang="id-ID" sz="2800" dirty="0" smtClean="0">
                <a:latin typeface="Berlin Sans FB Demi" pitchFamily="34" charset="0"/>
              </a:rPr>
            </a:br>
            <a:r>
              <a:rPr lang="id-ID" sz="2800" dirty="0" smtClean="0">
                <a:latin typeface="Berlin Sans FB Demi" pitchFamily="34" charset="0"/>
              </a:rPr>
              <a:t>HUVECs (Spheroid and Hypoxia)</a:t>
            </a:r>
            <a:endParaRPr lang="en-US" sz="2800" dirty="0">
              <a:latin typeface="Berlin Sans FB Demi" pitchFamily="34" charset="0"/>
            </a:endParaRPr>
          </a:p>
        </p:txBody>
      </p:sp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 descr="E:\pasien ulkus luka bakar poli\ulkus luka bakar\stem sel hr ke 5\DSCN11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643050"/>
            <a:ext cx="3714776" cy="3600000"/>
          </a:xfrm>
          <a:prstGeom prst="rect">
            <a:avLst/>
          </a:prstGeom>
          <a:noFill/>
        </p:spPr>
      </p:pic>
      <p:pic>
        <p:nvPicPr>
          <p:cNvPr id="68611" name="Picture 3" descr="E:\pasien ulkus luka bakar poli\ulkus luka bakar\stem sel hr ke 5\DSCN11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3258000"/>
            <a:ext cx="3656992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Data DR dr Indah Yulianto SpKK\Data Komputer Lama\(D) DATA\Latar Berlakang PP\thumbs_files\029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1604" y="152400"/>
            <a:ext cx="6215106" cy="1251062"/>
          </a:xfrm>
        </p:spPr>
        <p:txBody>
          <a:bodyPr>
            <a:normAutofit/>
          </a:bodyPr>
          <a:lstStyle/>
          <a:p>
            <a:pPr algn="ctr"/>
            <a:r>
              <a:rPr lang="id-ID" sz="3200" dirty="0" smtClean="0">
                <a:latin typeface="Baskerville Old Face" pitchFamily="18" charset="0"/>
              </a:rPr>
              <a:t>Author,  give Mixed Gel &amp; EPC - secretome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E:\pasien ulkus luka bakar poli\ulkus luka bakar\stem sel hr ke 5\DSCN1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500174"/>
            <a:ext cx="4320000" cy="3240000"/>
          </a:xfrm>
          <a:prstGeom prst="rect">
            <a:avLst/>
          </a:prstGeom>
          <a:noFill/>
        </p:spPr>
      </p:pic>
      <p:pic>
        <p:nvPicPr>
          <p:cNvPr id="69635" name="Picture 3" descr="E:\pasien ulkus luka bakar poli\ulkus luka bakar\stem sel hr ke 5\DSCN11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496"/>
            <a:ext cx="3677058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Data DR dr Indah Yulianto SpKK\Data Komputer Lama\(D) DATA\Latar Berlakang PP\thumbs_files\029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71604" y="152400"/>
            <a:ext cx="6215106" cy="1251062"/>
          </a:xfrm>
        </p:spPr>
        <p:txBody>
          <a:bodyPr>
            <a:normAutofit/>
          </a:bodyPr>
          <a:lstStyle/>
          <a:p>
            <a:pPr algn="ctr"/>
            <a:r>
              <a:rPr lang="id-ID" sz="3200" dirty="0" smtClean="0">
                <a:latin typeface="Baskerville Old Face" pitchFamily="18" charset="0"/>
              </a:rPr>
              <a:t>Starting to heal and without scar</a:t>
            </a:r>
            <a:br>
              <a:rPr lang="id-ID" sz="3200" dirty="0" smtClean="0">
                <a:latin typeface="Baskerville Old Face" pitchFamily="18" charset="0"/>
              </a:rPr>
            </a:br>
            <a:r>
              <a:rPr lang="id-ID" sz="3200" dirty="0" smtClean="0">
                <a:latin typeface="Baskerville Old Face" pitchFamily="18" charset="0"/>
              </a:rPr>
              <a:t>after 2 months</a:t>
            </a:r>
            <a:endParaRPr lang="en-US" sz="3200" dirty="0">
              <a:latin typeface="Baskerville Old Face" pitchFamily="18" charset="0"/>
            </a:endParaRPr>
          </a:p>
        </p:txBody>
      </p:sp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C:\Documents and Settings\dr Indah Julianto\My Documents\Wound Healing in Child\Djoko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00174"/>
            <a:ext cx="4071934" cy="2857520"/>
          </a:xfrm>
          <a:prstGeom prst="rect">
            <a:avLst/>
          </a:prstGeom>
          <a:noFill/>
        </p:spPr>
      </p:pic>
      <p:pic>
        <p:nvPicPr>
          <p:cNvPr id="70659" name="Picture 3" descr="C:\Documents and Settings\dr Indah Julianto\My Documents\Wound Healing in Child\Djoko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200400"/>
            <a:ext cx="4376734" cy="3657600"/>
          </a:xfrm>
          <a:prstGeom prst="rect">
            <a:avLst/>
          </a:prstGeom>
          <a:noFill/>
        </p:spPr>
      </p:pic>
      <p:sp>
        <p:nvSpPr>
          <p:cNvPr id="8" name="Up Arrow 7"/>
          <p:cNvSpPr/>
          <p:nvPr/>
        </p:nvSpPr>
        <p:spPr>
          <a:xfrm>
            <a:off x="2714612" y="3857628"/>
            <a:ext cx="357190" cy="164307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152400"/>
            <a:ext cx="6143668" cy="1251062"/>
          </a:xfrm>
        </p:spPr>
        <p:txBody>
          <a:bodyPr>
            <a:normAutofit/>
          </a:bodyPr>
          <a:lstStyle/>
          <a:p>
            <a:pPr algn="ctr"/>
            <a:r>
              <a:rPr lang="id-ID" sz="3600" dirty="0" smtClean="0">
                <a:latin typeface="Bodoni MT Black" pitchFamily="18" charset="0"/>
              </a:rPr>
              <a:t>Regeneration in Right Foot</a:t>
            </a:r>
            <a:endParaRPr lang="en-US" sz="3600" dirty="0">
              <a:latin typeface="Bodoni MT Black" pitchFamily="18" charset="0"/>
            </a:endParaRPr>
          </a:p>
        </p:txBody>
      </p:sp>
      <p:pic>
        <p:nvPicPr>
          <p:cNvPr id="3" name="Picture 2" descr="E:\DCIM\101CASIO\CIMG0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9143999" cy="54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5" name="Picture 4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5715008" y="1071546"/>
            <a:ext cx="500066" cy="642942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ata DR dr Indah Yulianto SpKK\Data Komputer Lama\(D) DATA\Latar Berlakang PP\thumbs.htm 2_files\014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43042" y="152400"/>
            <a:ext cx="6143668" cy="1251062"/>
          </a:xfrm>
        </p:spPr>
        <p:txBody>
          <a:bodyPr>
            <a:noAutofit/>
          </a:bodyPr>
          <a:lstStyle/>
          <a:p>
            <a:pPr algn="ctr"/>
            <a:r>
              <a:rPr lang="id-ID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Peeling the amniotic membrane from the placenta</a:t>
            </a:r>
            <a:br>
              <a:rPr lang="id-ID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id-ID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(Once again using Hypoxia methode)</a:t>
            </a:r>
            <a:endParaRPr lang="en-US" sz="28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2071678"/>
            <a:ext cx="300036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 descr="Fig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2214554"/>
            <a:ext cx="3200400" cy="193357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 rot="10800000" flipV="1">
            <a:off x="3929057" y="4321975"/>
            <a:ext cx="49292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Figure 1: Processing of amniotic membrane.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 </a:t>
            </a:r>
            <a:endParaRPr lang="en-US"/>
          </a:p>
        </p:txBody>
      </p:sp>
      <p:pic>
        <p:nvPicPr>
          <p:cNvPr id="91139" name="Picture 3" descr="C:\Documents and Settings\dr Indah Julianto\My Documents\AdSC Cultures Floating Cells in Medium\2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43050"/>
            <a:ext cx="3428992" cy="37147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00034" y="5572140"/>
            <a:ext cx="3643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Amniotic membrane in its preserving fluid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1142" name="Picture 6" descr="C:\Documents and Settings\dr Indah Julianto\My Documents\AdSC Cultures Floating Cells in Medium\2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785926"/>
            <a:ext cx="4319587" cy="30861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286248" y="528638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Preparation of the amniotic membrane and the wound</a:t>
            </a:r>
            <a:r>
              <a:rPr lang="id-ID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dressing interface before placement of a wound dressing.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ata DR dr Indah Yulianto SpKK\Data Komputer Lama\(D) DATA\Latar Berlakang PP\thumbs_files\008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71604" y="0"/>
            <a:ext cx="6215106" cy="1408176"/>
          </a:xfrm>
        </p:spPr>
        <p:txBody>
          <a:bodyPr>
            <a:normAutofit/>
          </a:bodyPr>
          <a:lstStyle/>
          <a:p>
            <a:pPr algn="ctr"/>
            <a:r>
              <a:rPr lang="id-ID" sz="3600" dirty="0" smtClean="0">
                <a:latin typeface="Times New Roman" pitchFamily="18" charset="0"/>
                <a:cs typeface="Times New Roman" pitchFamily="18" charset="0"/>
              </a:rPr>
              <a:t>Non healing groin ulcer with exudation</a:t>
            </a:r>
            <a:endParaRPr lang="en-US" sz="3600" dirty="0"/>
          </a:p>
        </p:txBody>
      </p:sp>
      <p:pic>
        <p:nvPicPr>
          <p:cNvPr id="7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8" name="Picture 7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357290" y="2500306"/>
            <a:ext cx="664373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786578" y="435769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4357686" y="1643050"/>
            <a:ext cx="571504" cy="928694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Tissue Wound Healing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	         Repair</a:t>
            </a:r>
          </a:p>
          <a:p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             Regeneration</a:t>
            </a:r>
          </a:p>
          <a:p>
            <a:pPr>
              <a:buNone/>
            </a:pPr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id-ID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id-ID" sz="2400" b="1" dirty="0" smtClean="0">
                <a:solidFill>
                  <a:srgbClr val="002060"/>
                </a:solidFill>
              </a:rPr>
              <a:t>(</a:t>
            </a:r>
            <a:r>
              <a:rPr lang="en-US" sz="2400" b="1" dirty="0" err="1" smtClean="0">
                <a:solidFill>
                  <a:srgbClr val="002060"/>
                </a:solidFill>
              </a:rPr>
              <a:t>Majno</a:t>
            </a:r>
            <a:r>
              <a:rPr lang="en-US" sz="2400" b="1" dirty="0" smtClean="0">
                <a:solidFill>
                  <a:srgbClr val="002060"/>
                </a:solidFill>
              </a:rPr>
              <a:t> &amp; </a:t>
            </a:r>
            <a:r>
              <a:rPr lang="en-US" sz="2400" b="1" dirty="0" err="1" smtClean="0">
                <a:solidFill>
                  <a:srgbClr val="002060"/>
                </a:solidFill>
              </a:rPr>
              <a:t>Joris</a:t>
            </a:r>
            <a:r>
              <a:rPr lang="en-US" sz="2400" b="1" dirty="0" smtClean="0">
                <a:solidFill>
                  <a:srgbClr val="002060"/>
                </a:solidFill>
              </a:rPr>
              <a:t> 2004, Kumar et al. 2009</a:t>
            </a:r>
            <a:r>
              <a:rPr lang="id-ID" sz="2400" b="1" dirty="0" smtClean="0">
                <a:solidFill>
                  <a:srgbClr val="002060"/>
                </a:solidFill>
              </a:rPr>
              <a:t>)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0"/>
            <a:ext cx="6215106" cy="14034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id-ID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 Day after AM dessing : No exudation</a:t>
            </a:r>
            <a:endParaRPr lang="id-ID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14488"/>
            <a:ext cx="7256680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604" y="0"/>
            <a:ext cx="6215106" cy="14034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id-ID" sz="3600" dirty="0" smtClean="0">
                <a:latin typeface="Times New Roman" pitchFamily="18" charset="0"/>
                <a:cs typeface="Times New Roman" pitchFamily="18" charset="0"/>
              </a:rPr>
              <a:t>Three Weeks after AM Dressing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5926"/>
            <a:ext cx="7500990" cy="435771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:\Data DR dr Indah Yulianto SpKK\Data Komputer Lama\(D) DATA\Latar Berlakang PP\thumbs_files\029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3042" y="152400"/>
            <a:ext cx="6143668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id-ID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healing ulcer (1 month) post op- Squamous Cell Carcinoma Surgery in Head (Male, 84 yr)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D:\Data DR dr Indah Yulianto SpKK\100CANON\IMG_25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928802"/>
            <a:ext cx="4799850" cy="360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28926" y="6143644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Placing  AMNION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5429256" y="4286256"/>
            <a:ext cx="500066" cy="1714512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42" y="152400"/>
            <a:ext cx="6072230" cy="1251062"/>
          </a:xfrm>
        </p:spPr>
        <p:txBody>
          <a:bodyPr>
            <a:normAutofit fontScale="90000"/>
          </a:bodyPr>
          <a:lstStyle/>
          <a:p>
            <a:pPr algn="ctr"/>
            <a:r>
              <a:rPr lang="id-ID" sz="36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Wound Regeneration</a:t>
            </a:r>
            <a:br>
              <a:rPr lang="id-ID" sz="36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d-ID" sz="3600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after  2 Surgeried :  SCC and  UNSECCESSFUL Dermagraft 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6" name="Picture 2" descr="D:\Data DR dr Indah Yulianto SpKK\100CANON\IMG_2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3786214" cy="414340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2707" name="Picture 3" descr="D:\Data DR dr Indah Yulianto SpKK\100CANON\IMG_25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57826" y="2314414"/>
            <a:ext cx="4371224" cy="402862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6" name="Picture 5" descr="Wound Healing Society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6072206"/>
            <a:ext cx="3103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Healing Process with renewal</a:t>
            </a:r>
          </a:p>
          <a:p>
            <a:pPr algn="ctr"/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damage tissue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857224" y="4857760"/>
            <a:ext cx="500066" cy="1071570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359013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id-ID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Why Adipocyte Tissue ?</a:t>
            </a:r>
            <a:br>
              <a:rPr lang="id-ID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id-ID" b="1" dirty="0" smtClean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maxcdn.fooyoh.com/files/attach/images/1097/445/967/007/diamonds_main_4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928934"/>
            <a:ext cx="4619625" cy="32385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By definition, a stem cell is characterized by its ability to self-renew and its ability to differentiate along multiple lineage pathways.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Ideally, a stem cell for regenerative medicinal applications should meet the following criteria: </a:t>
            </a:r>
            <a:endParaRPr lang="id-ID" b="1" dirty="0" smtClean="0"/>
          </a:p>
          <a:p>
            <a:r>
              <a:rPr lang="id-ID" sz="2800" b="1" dirty="0" smtClean="0"/>
              <a:t>Regenerative Medicine :</a:t>
            </a:r>
            <a:r>
              <a:rPr lang="id-ID" b="1" dirty="0" smtClean="0"/>
              <a:t>Uses the body’s  </a:t>
            </a:r>
            <a:r>
              <a:rPr lang="id-ID" dirty="0" smtClean="0"/>
              <a:t>own </a:t>
            </a:r>
            <a:r>
              <a:rPr lang="id-ID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cells </a:t>
            </a:r>
            <a:r>
              <a:rPr lang="id-ID" dirty="0" smtClean="0"/>
              <a:t>and </a:t>
            </a:r>
            <a:r>
              <a:rPr lang="id-ID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factors </a:t>
            </a:r>
            <a:r>
              <a:rPr lang="id-ID" dirty="0" smtClean="0"/>
              <a:t>is an alternative therapeutic strategy </a:t>
            </a:r>
            <a:r>
              <a:rPr lang="id-ID" b="1" dirty="0" smtClean="0"/>
              <a:t>for repair of damage tissue,</a:t>
            </a:r>
            <a:r>
              <a:rPr lang="id-ID" dirty="0" smtClean="0"/>
              <a:t> and </a:t>
            </a:r>
            <a:r>
              <a:rPr lang="id-ID" b="1" dirty="0" smtClean="0"/>
              <a:t>becoming </a:t>
            </a:r>
            <a:r>
              <a:rPr lang="id-I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predominant cell base therapy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4214810" y="5714992"/>
            <a:ext cx="1071570" cy="714404"/>
          </a:xfrm>
          <a:prstGeom prst="downArrow">
            <a:avLst/>
          </a:prstGeom>
          <a:ln w="38100"/>
          <a:effectLst>
            <a:softEdge rad="635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5357826"/>
          </a:xfrm>
          <a:ln w="38100"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found in abundant quantities (millions to billions of cells)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harvested by a minimally invasive procedure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differentiated along multiple cell lineage pathways in 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regulatable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reproducible manner.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safely and effectively transplanted to either an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autologous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allogeneic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596" y="285728"/>
            <a:ext cx="8215370" cy="954107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egenerative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medicinal applications should meet the following criteria: 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prstDash val="lgDashDot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d-ID" sz="3200" b="1" dirty="0" smtClean="0"/>
              <a:t>H</a:t>
            </a:r>
            <a:r>
              <a:rPr lang="en-US" sz="3200" b="1" dirty="0" err="1" smtClean="0"/>
              <a:t>uman</a:t>
            </a:r>
            <a:r>
              <a:rPr lang="en-US" sz="3200" b="1" dirty="0" smtClean="0"/>
              <a:t> subcutaneous adipose tissue depots as a potential source of adult or somatic stem cells;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increased incidence of obesity in the </a:t>
            </a:r>
            <a:r>
              <a:rPr lang="id-ID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Indonesia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abroad,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subcutaneous adipose tissue is abundant and readily accessible.</a:t>
            </a:r>
            <a:endParaRPr lang="id-ID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Approximately 400,000 liposuction surgeries are performed </a:t>
            </a:r>
            <a:r>
              <a:rPr lang="id-I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over the world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each year</a:t>
            </a:r>
            <a:r>
              <a:rPr lang="id-I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procedures yield anywhere from 100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&gt;3 L of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lipoaspirate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tissue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C:\Documents and Settings\Dewi Rompas\My Documents\Documentasi riset S3\IMG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429000"/>
            <a:ext cx="329244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85720" y="6150114"/>
            <a:ext cx="3252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Hasil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lemak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dari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liposuction 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2" descr="C:\Documents and Settings\Dewi Rompas\My Documents\Documentasi riset S3\IMG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14356"/>
            <a:ext cx="2606675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 descr="C:\Documents and Settings\Dewi Rompas\My Documents\Documentasi riset S3\IMG_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14290"/>
            <a:ext cx="27051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MG_01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428868"/>
            <a:ext cx="259715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IMG_01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4643446"/>
            <a:ext cx="273367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 rot="16200000">
            <a:off x="2714612" y="2643182"/>
            <a:ext cx="785818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714876" y="1071546"/>
            <a:ext cx="1357322" cy="142876"/>
          </a:xfrm>
          <a:prstGeom prst="rightArrow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Down Arrow 11"/>
          <p:cNvSpPr/>
          <p:nvPr/>
        </p:nvSpPr>
        <p:spPr>
          <a:xfrm>
            <a:off x="7286644" y="1857364"/>
            <a:ext cx="428628" cy="35719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286644" y="4071942"/>
            <a:ext cx="357190" cy="57150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0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289877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IMG_0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19675"/>
            <a:ext cx="27717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IMG_01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857628"/>
            <a:ext cx="292895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IMG_01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571480"/>
            <a:ext cx="27336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IMG_01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496"/>
            <a:ext cx="2606675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14942" y="250030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pellet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Tissue</a:t>
            </a:r>
            <a:r>
              <a:rPr lang="en-US" dirty="0" smtClean="0"/>
              <a:t> </a:t>
            </a:r>
            <a:r>
              <a:rPr lang="en-US" b="1" dirty="0" smtClean="0"/>
              <a:t>Repair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Replacement of injured tissue by          different tissue, usually by fibrosis</a:t>
            </a:r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or scar</a:t>
            </a:r>
            <a:endParaRPr lang="id-ID" sz="4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id-ID" b="1" dirty="0" smtClean="0"/>
          </a:p>
          <a:p>
            <a:endParaRPr lang="id-ID" b="1" dirty="0" smtClean="0"/>
          </a:p>
          <a:p>
            <a:endParaRPr lang="id-ID" b="1" dirty="0" smtClean="0"/>
          </a:p>
          <a:p>
            <a:pPr algn="ctr">
              <a:buNone/>
            </a:pPr>
            <a:r>
              <a:rPr lang="id-ID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smtClean="0">
                <a:solidFill>
                  <a:srgbClr val="FFFF00"/>
                </a:solidFill>
              </a:rPr>
              <a:t>Kumar et al. 2009, </a:t>
            </a:r>
            <a:r>
              <a:rPr lang="en-US" sz="2400" b="1" dirty="0" err="1" smtClean="0">
                <a:solidFill>
                  <a:srgbClr val="FFFF00"/>
                </a:solidFill>
              </a:rPr>
              <a:t>Majno</a:t>
            </a:r>
            <a:r>
              <a:rPr lang="en-US" sz="2400" b="1" dirty="0" smtClean="0">
                <a:solidFill>
                  <a:srgbClr val="FFFF00"/>
                </a:solidFill>
              </a:rPr>
              <a:t> &amp; </a:t>
            </a:r>
            <a:r>
              <a:rPr lang="en-US" sz="2400" b="1" dirty="0" err="1" smtClean="0">
                <a:solidFill>
                  <a:srgbClr val="FFFF00"/>
                </a:solidFill>
              </a:rPr>
              <a:t>Joris</a:t>
            </a:r>
            <a:r>
              <a:rPr lang="en-US" sz="2400" b="1" dirty="0" smtClean="0">
                <a:solidFill>
                  <a:srgbClr val="FFFF00"/>
                </a:solidFill>
              </a:rPr>
              <a:t> 2004</a:t>
            </a:r>
            <a:r>
              <a:rPr lang="id-ID" sz="2400" b="1" dirty="0" smtClean="0">
                <a:solidFill>
                  <a:srgbClr val="FFFF00"/>
                </a:solidFill>
              </a:rPr>
              <a:t>)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ma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24415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talipusa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7166"/>
            <a:ext cx="2597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500438"/>
            <a:ext cx="3214710" cy="221457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7" name="Picture 5" descr="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500438"/>
            <a:ext cx="3019429" cy="207170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714348" y="2357430"/>
            <a:ext cx="291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/>
              <a:t>Adipocyte after 24 hours</a:t>
            </a:r>
            <a:endParaRPr lang="en-US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72132" y="2357430"/>
            <a:ext cx="291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b="1" dirty="0" smtClean="0"/>
              <a:t>Adipocyte after 24 hours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00364" y="607220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2">
                    <a:lumMod val="75000"/>
                  </a:schemeClr>
                </a:solidFill>
              </a:rPr>
              <a:t>ADSC pasage 1 : hari ke 3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822033" y="5250669"/>
            <a:ext cx="714380" cy="6429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V="1">
            <a:off x="4179091" y="5250669"/>
            <a:ext cx="714380" cy="6429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3200" dirty="0" smtClean="0"/>
              <a:t>A. ADSCs hari ke 7 dan B. ADSC hari ke 14</a:t>
            </a:r>
            <a:endParaRPr lang="en-US" sz="3200" dirty="0"/>
          </a:p>
        </p:txBody>
      </p:sp>
      <p:pic>
        <p:nvPicPr>
          <p:cNvPr id="4098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3643306" cy="3643338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099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71678"/>
            <a:ext cx="3643338" cy="35719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42910" y="507207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A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6380" y="5072074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B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62" y="5929330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 </a:t>
            </a:r>
            <a:r>
              <a:rPr lang="id-ID" b="1" dirty="0" smtClean="0">
                <a:solidFill>
                  <a:schemeClr val="accent2">
                    <a:lumMod val="50000"/>
                  </a:schemeClr>
                </a:solidFill>
              </a:rPr>
              <a:t>by dr Indah Yulianto – Yuyun Rindiastuti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d-ID" sz="3200" b="1" dirty="0" smtClean="0"/>
              <a:t>Transdifferensiasi  ADSCs to  Odontoblast</a:t>
            </a:r>
            <a:br>
              <a:rPr lang="id-ID" sz="3200" b="1" dirty="0" smtClean="0"/>
            </a:br>
            <a:r>
              <a:rPr lang="id-ID" sz="2000" b="1" dirty="0" smtClean="0"/>
              <a:t>(immunocitokimia)</a:t>
            </a:r>
            <a:br>
              <a:rPr lang="id-ID" sz="2000" b="1" dirty="0" smtClean="0"/>
            </a:br>
            <a:r>
              <a:rPr lang="id-ID" sz="2000" b="1" dirty="0" smtClean="0"/>
              <a:t>Ditujukan untuk regenerasi dan renewal Pulpitis</a:t>
            </a:r>
            <a:endParaRPr lang="en-US" sz="3200" b="1" dirty="0"/>
          </a:p>
        </p:txBody>
      </p:sp>
      <p:pic>
        <p:nvPicPr>
          <p:cNvPr id="5121" name="Picture 1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2"/>
            <a:ext cx="342902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76" y="2357430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85984" y="5715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d-ID" b="1" dirty="0" smtClean="0"/>
              <a:t>Courtesy by Indah Yulianto – Yuyun Rindiastuti – Dewi M</a:t>
            </a:r>
            <a:endParaRPr lang="en-US" b="1" dirty="0"/>
          </a:p>
        </p:txBody>
      </p:sp>
      <p:pic>
        <p:nvPicPr>
          <p:cNvPr id="5123" name="aHTL7fH8zbOe1M:" descr="ANd9GcTbUqQMorb0SnCkGQke6-F_KiL7-FVOIuASS_kyQcG5BmlJmcZ__4wwHw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2428868"/>
            <a:ext cx="204946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875622"/>
          </a:xfrm>
        </p:spPr>
        <p:txBody>
          <a:bodyPr>
            <a:normAutofit fontScale="90000"/>
          </a:bodyPr>
          <a:lstStyle/>
          <a:p>
            <a:pPr algn="ctr"/>
            <a:r>
              <a:rPr lang="id-ID" sz="3200" b="1" dirty="0" smtClean="0"/>
              <a:t>Preparing product Mesenchymal from  Adipocyte Spheroid and Hanging Drop</a:t>
            </a:r>
            <a:br>
              <a:rPr lang="id-ID" sz="3200" b="1" dirty="0" smtClean="0"/>
            </a:br>
            <a:r>
              <a:rPr lang="id-ID" sz="3200" b="1" dirty="0" smtClean="0"/>
              <a:t>From : Adipocyte, HUVEC &amp; Umbilical Cord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357562"/>
            <a:ext cx="4680001" cy="31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cer\Desktop\all about research\riset amnion anti aging\foto riset amnion antiaging\200720105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357562"/>
            <a:ext cx="33575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786578" y="2000240"/>
            <a:ext cx="642942" cy="100013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61308"/>
          </a:xfrm>
        </p:spPr>
        <p:txBody>
          <a:bodyPr>
            <a:normAutofit/>
          </a:bodyPr>
          <a:lstStyle/>
          <a:p>
            <a:r>
              <a:rPr lang="id-ID" sz="2800" b="1" dirty="0" smtClean="0"/>
              <a:t>ADSC which are a population of pluripotent mesenchymal cells and possess the ability to differentiate into various lineages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3760770"/>
          </a:xfrm>
        </p:spPr>
        <p:txBody>
          <a:bodyPr/>
          <a:lstStyle/>
          <a:p>
            <a:r>
              <a:rPr lang="id-ID" b="1" dirty="0" smtClean="0"/>
              <a:t>ADSCs secrete various growth factors that repair and replace the defective surrounding cells</a:t>
            </a:r>
          </a:p>
          <a:p>
            <a:r>
              <a:rPr lang="id-ID" b="1" dirty="0" smtClean="0"/>
              <a:t>Also a good raw material for skin regeneration,  reepithelialization, wound healing and wrinkling care instead of  ADSC itself </a:t>
            </a:r>
            <a:endParaRPr lang="en-US" b="1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00768"/>
            <a:ext cx="9105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ata DR dr Indah Yulianto SpKK\Data Komputer Lama\(D) DATA\Latar Berlakang PP\thumbs_files\007_1_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  <p:pic>
        <p:nvPicPr>
          <p:cNvPr id="6" name="Picture 2" descr="http://t1.gstatic.com/images?q=tbn:ANd9GcTtYJe6JzFzuimTUuCDkcGZ121cNyhY_lNVAGckFaO7J7UPaMBmW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71604" cy="1428736"/>
          </a:xfrm>
          <a:prstGeom prst="rect">
            <a:avLst/>
          </a:prstGeom>
          <a:noFill/>
        </p:spPr>
      </p:pic>
      <p:pic>
        <p:nvPicPr>
          <p:cNvPr id="7" name="Picture 6" descr="Wound Healing Society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86710" y="0"/>
            <a:ext cx="135729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14348" y="1643050"/>
            <a:ext cx="8001056" cy="403187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adult humans</a:t>
            </a:r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>
              <a:buFont typeface="Arial" pitchFamily="34" charset="0"/>
              <a:buChar char="•"/>
            </a:pPr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njured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tissue is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repaired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by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collagen deposition, collagen remodeling and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eventual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scar formation</a:t>
            </a:r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id-ID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hereas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fetal wound</a:t>
            </a:r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ealing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seems to be more of a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regenerative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process</a:t>
            </a:r>
            <a:r>
              <a:rPr lang="id-ID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minimal or no scar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formation.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3042" y="0"/>
            <a:ext cx="6072230" cy="1384995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Characteristic differences observed between fetal and adult wound healing.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DISCUSSION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96752"/>
            <a:ext cx="244827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of mammalian cells at 20% oxygen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35896" y="1052736"/>
            <a:ext cx="4896544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en-US" sz="2000" b="1" dirty="0" smtClean="0"/>
              <a:t>Promotes DNA damage &amp; senescence</a:t>
            </a:r>
          </a:p>
          <a:p>
            <a:pPr algn="ctr" defTabSz="331788">
              <a:buFontTx/>
              <a:buChar char="-"/>
            </a:pPr>
            <a:r>
              <a:rPr lang="en-US" sz="2000" b="1" dirty="0" smtClean="0"/>
              <a:t>Chromosomal aberration during long term culture</a:t>
            </a:r>
            <a:endParaRPr lang="en-US" sz="2000" b="1" dirty="0"/>
          </a:p>
        </p:txBody>
      </p:sp>
      <p:sp>
        <p:nvSpPr>
          <p:cNvPr id="7" name="Right Arrow 6"/>
          <p:cNvSpPr/>
          <p:nvPr/>
        </p:nvSpPr>
        <p:spPr>
          <a:xfrm>
            <a:off x="2771800" y="1484784"/>
            <a:ext cx="576064" cy="648072"/>
          </a:xfrm>
          <a:prstGeom prst="righ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67544" y="2996952"/>
            <a:ext cx="2016224" cy="11521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Importance of </a:t>
            </a:r>
            <a:r>
              <a:rPr lang="en-US" sz="2000" b="1" dirty="0" err="1" smtClean="0"/>
              <a:t>biosafety</a:t>
            </a:r>
            <a:r>
              <a:rPr lang="en-US" sz="2000" b="1" dirty="0" smtClean="0"/>
              <a:t>  in cell therapy</a:t>
            </a:r>
            <a:endParaRPr lang="en-US" sz="2000" b="1" dirty="0"/>
          </a:p>
        </p:txBody>
      </p:sp>
      <p:sp>
        <p:nvSpPr>
          <p:cNvPr id="9" name="Down Arrow 8"/>
          <p:cNvSpPr/>
          <p:nvPr/>
        </p:nvSpPr>
        <p:spPr>
          <a:xfrm>
            <a:off x="1259632" y="2348880"/>
            <a:ext cx="504056" cy="504056"/>
          </a:xfrm>
          <a:prstGeom prst="downArrow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35896" y="2928934"/>
            <a:ext cx="3240360" cy="122014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/>
          <a:effectLst>
            <a:glow rad="101600">
              <a:schemeClr val="accent6">
                <a:satMod val="175000"/>
                <a:alpha val="40000"/>
              </a:schemeClr>
            </a:glow>
            <a:outerShdw blurRad="63500" dist="25400" dir="14700000" algn="t" rotWithShape="0">
              <a:srgbClr val="000000">
                <a:alpha val="50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Culture ADMSC at 3% 0xygen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00298" y="4797152"/>
            <a:ext cx="6429420" cy="206084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7"/>
            <a:r>
              <a:rPr lang="id-ID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id-ID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growth rate</a:t>
            </a:r>
          </a:p>
          <a:p>
            <a:pPr algn="ctr">
              <a:buFontTx/>
              <a:buChar char="-"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evidence of spontaneous immortalization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reduce telomere shortening rate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decrease structural chromosomal aberration</a:t>
            </a:r>
          </a:p>
          <a:p>
            <a:pPr algn="ctr">
              <a:buFontTx/>
              <a:buChar char="-"/>
            </a:pPr>
            <a:endParaRPr lang="en-US" b="1" dirty="0"/>
          </a:p>
        </p:txBody>
      </p:sp>
      <p:sp>
        <p:nvSpPr>
          <p:cNvPr id="12" name="Right Arrow 11"/>
          <p:cNvSpPr/>
          <p:nvPr/>
        </p:nvSpPr>
        <p:spPr>
          <a:xfrm>
            <a:off x="2771800" y="3284984"/>
            <a:ext cx="648072" cy="64807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5004048" y="4293096"/>
            <a:ext cx="576064" cy="36004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1520" y="404664"/>
            <a:ext cx="5328592" cy="10801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Significant </a:t>
            </a:r>
            <a:r>
              <a:rPr lang="en-US" sz="2000" b="1" dirty="0" err="1" smtClean="0"/>
              <a:t>upregulation</a:t>
            </a:r>
            <a:r>
              <a:rPr lang="en-US" sz="2000" b="1" dirty="0" smtClean="0"/>
              <a:t> of gene expression in cells grown at 3% oxygen tension related to HIF 1A stabilization</a:t>
            </a:r>
            <a:endParaRPr lang="en-US" sz="2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516216" y="404664"/>
            <a:ext cx="2160240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Balance bioenergetics pattern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41026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5576" y="5517232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Implication of gene ontology analysis (HIF 1 dependent gene expression)</a:t>
            </a:r>
            <a:endParaRPr lang="en-US" sz="2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364088" y="3645024"/>
            <a:ext cx="2952328" cy="1152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Autocrine</a:t>
            </a:r>
            <a:r>
              <a:rPr lang="en-US" sz="2000" b="1" dirty="0" smtClean="0"/>
              <a:t> &amp; </a:t>
            </a:r>
            <a:r>
              <a:rPr lang="en-US" sz="2000" b="1" dirty="0" err="1" smtClean="0"/>
              <a:t>paracrine</a:t>
            </a:r>
            <a:r>
              <a:rPr lang="en-US" sz="2000" b="1" dirty="0" smtClean="0"/>
              <a:t> effect in cell growth &amp; senescence</a:t>
            </a:r>
            <a:endParaRPr lang="en-US" sz="2000" b="1" dirty="0"/>
          </a:p>
        </p:txBody>
      </p:sp>
      <p:sp>
        <p:nvSpPr>
          <p:cNvPr id="10" name="Right Arrow 9"/>
          <p:cNvSpPr/>
          <p:nvPr/>
        </p:nvSpPr>
        <p:spPr>
          <a:xfrm>
            <a:off x="5796136" y="620688"/>
            <a:ext cx="576064" cy="72008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rved Right Arrow 10"/>
          <p:cNvSpPr/>
          <p:nvPr/>
        </p:nvSpPr>
        <p:spPr>
          <a:xfrm>
            <a:off x="4932040" y="1412776"/>
            <a:ext cx="504056" cy="2592288"/>
          </a:xfrm>
          <a:prstGeom prst="curv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52120" y="1772816"/>
            <a:ext cx="3168352" cy="1584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HIF 1A decreases OXPHOS system by </a:t>
            </a:r>
            <a:r>
              <a:rPr lang="en-US" b="1" dirty="0" err="1" smtClean="0"/>
              <a:t>downregulating</a:t>
            </a:r>
            <a:r>
              <a:rPr lang="en-US" b="1" dirty="0" smtClean="0"/>
              <a:t> mitochondrial ATP production &amp; oxygen consumption</a:t>
            </a:r>
            <a:endParaRPr lang="en-US" b="1" dirty="0"/>
          </a:p>
        </p:txBody>
      </p:sp>
      <p:sp>
        <p:nvSpPr>
          <p:cNvPr id="13" name="Down Arrow 12"/>
          <p:cNvSpPr/>
          <p:nvPr/>
        </p:nvSpPr>
        <p:spPr>
          <a:xfrm>
            <a:off x="7452320" y="1484784"/>
            <a:ext cx="360040" cy="28803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Analysis Method</a:t>
            </a:r>
            <a:endParaRPr lang="en-US" sz="2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28596" y="928670"/>
            <a:ext cx="2448272" cy="7920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Cell number &amp; viability</a:t>
            </a:r>
            <a:endParaRPr lang="en-US" sz="2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4429124" y="714356"/>
            <a:ext cx="4392488" cy="108012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Trypan</a:t>
            </a:r>
            <a:r>
              <a:rPr lang="en-US" sz="2000" b="1" dirty="0" smtClean="0"/>
              <a:t> blue stained cell counted by automatic cell counting machine (</a:t>
            </a:r>
            <a:r>
              <a:rPr lang="en-US" sz="2000" b="1" dirty="0" err="1" smtClean="0"/>
              <a:t>invitrogen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071802" y="1000108"/>
            <a:ext cx="71438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00034" y="2143116"/>
            <a:ext cx="2160240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MSC marker</a:t>
            </a:r>
            <a:endParaRPr lang="en-US" sz="20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4643438" y="2143116"/>
            <a:ext cx="4176464" cy="1008112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CD 44, CD 106 PCR</a:t>
            </a:r>
            <a:endParaRPr lang="en-US" sz="2000" b="1" dirty="0"/>
          </a:p>
        </p:txBody>
      </p:sp>
      <p:sp>
        <p:nvSpPr>
          <p:cNvPr id="10" name="Right Arrow 9"/>
          <p:cNvSpPr/>
          <p:nvPr/>
        </p:nvSpPr>
        <p:spPr>
          <a:xfrm>
            <a:off x="3071802" y="2285992"/>
            <a:ext cx="857256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0034" y="3500438"/>
            <a:ext cx="2808312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Energy metabolism gene related </a:t>
            </a:r>
            <a:r>
              <a:rPr lang="en-US" sz="2000" b="1" dirty="0" err="1" smtClean="0"/>
              <a:t>glycolisis</a:t>
            </a:r>
            <a:r>
              <a:rPr lang="en-US" sz="2000" b="1" dirty="0" smtClean="0"/>
              <a:t> mechanism</a:t>
            </a:r>
            <a:endParaRPr lang="en-US" sz="2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57752" y="3786190"/>
            <a:ext cx="2592288" cy="936104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HIF 1 A, HIF 1B,  GLUT-1 PCR</a:t>
            </a:r>
            <a:endParaRPr lang="en-US" b="1" dirty="0"/>
          </a:p>
        </p:txBody>
      </p:sp>
      <p:sp>
        <p:nvSpPr>
          <p:cNvPr id="13" name="Right Arrow 12"/>
          <p:cNvSpPr/>
          <p:nvPr/>
        </p:nvSpPr>
        <p:spPr>
          <a:xfrm>
            <a:off x="3428992" y="3929066"/>
            <a:ext cx="78581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42910" y="5072074"/>
            <a:ext cx="2376264" cy="1006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Pluripotency</a:t>
            </a:r>
            <a:r>
              <a:rPr lang="en-US" sz="2000" b="1" dirty="0" smtClean="0"/>
              <a:t> marker</a:t>
            </a:r>
            <a:endParaRPr lang="en-US" sz="20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929190" y="5214950"/>
            <a:ext cx="2448272" cy="79208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HIF 2A, Oct-4, Sox-2, Rex-1 PCR</a:t>
            </a:r>
            <a:endParaRPr lang="en-US" b="1" dirty="0"/>
          </a:p>
        </p:txBody>
      </p:sp>
      <p:sp>
        <p:nvSpPr>
          <p:cNvPr id="16" name="Right Arrow 15"/>
          <p:cNvSpPr/>
          <p:nvPr/>
        </p:nvSpPr>
        <p:spPr>
          <a:xfrm>
            <a:off x="3428992" y="5286388"/>
            <a:ext cx="78581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28728" y="6215082"/>
            <a:ext cx="607223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bg1"/>
                </a:solidFill>
              </a:rPr>
              <a:t>Courtesy by Yuyun Rindiastuti</a:t>
            </a:r>
            <a:endParaRPr lang="id-ID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Tissue Regeneration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id-ID" b="1" dirty="0" smtClean="0"/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Replacement of injured tissue  by the same resident cells, or b</a:t>
            </a:r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differentiation of progenitor/stem </a:t>
            </a:r>
            <a:r>
              <a:rPr lang="id-ID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cells into tissue committed cells.</a:t>
            </a:r>
          </a:p>
          <a:p>
            <a:endParaRPr lang="id-ID" dirty="0" smtClean="0"/>
          </a:p>
          <a:p>
            <a:pPr algn="ctr">
              <a:buNone/>
            </a:pPr>
            <a:r>
              <a:rPr lang="id-ID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Kumar et al. 2009,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Majno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Joris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2004</a:t>
            </a:r>
            <a:r>
              <a:rPr lang="id-ID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RESULT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052736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Cell proliferation &amp; viability</a:t>
            </a:r>
            <a:endParaRPr lang="en-US" sz="2000" b="1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500166" y="1643050"/>
          <a:ext cx="6192688" cy="38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80112" y="558924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Graph 1. Cell number profile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3778" y="30380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number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2000232" y="857232"/>
          <a:ext cx="547260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57884" y="464344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Graph 2. Cell viability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427910" y="266827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viability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00364" y="592933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rgbClr val="C00000"/>
                </a:solidFill>
              </a:rPr>
              <a:t>Courtesy By Yuyun RA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MSC surface marker expression</a:t>
            </a:r>
            <a:endParaRPr lang="en-US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898379" cy="468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6064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HIF 1A &amp; GLUT 1 expression</a:t>
            </a:r>
            <a:endParaRPr lang="en-US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69982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55172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Normoxic</a:t>
            </a:r>
            <a:r>
              <a:rPr lang="en-US" b="1" dirty="0" smtClean="0"/>
              <a:t> group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95936" y="55892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Hypoxic group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00364" y="628652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>
                <a:solidFill>
                  <a:schemeClr val="accent2">
                    <a:lumMod val="50000"/>
                  </a:schemeClr>
                </a:solidFill>
              </a:rPr>
              <a:t>Courtesy By Yuyun RA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r Indah Julianto\My Documents\IMG_1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2643206" cy="2581290"/>
          </a:xfrm>
          <a:prstGeom prst="rect">
            <a:avLst/>
          </a:prstGeom>
          <a:noFill/>
          <a:ln>
            <a:solidFill>
              <a:srgbClr val="002060"/>
            </a:solidFill>
            <a:prstDash val="lgDash"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</p:spPr>
        <p:txBody>
          <a:bodyPr>
            <a:normAutofit/>
          </a:bodyPr>
          <a:lstStyle/>
          <a:p>
            <a:pPr algn="ctr"/>
            <a:r>
              <a:rPr lang="id-ID" sz="2800" b="1" dirty="0" smtClean="0"/>
              <a:t>Alopecia Universalis : 1 month after MChSc and Product</a:t>
            </a:r>
            <a:endParaRPr lang="en-US" sz="2800" b="1" dirty="0"/>
          </a:p>
        </p:txBody>
      </p:sp>
      <p:pic>
        <p:nvPicPr>
          <p:cNvPr id="5" name="Picture 2" descr="C:\Documents and Settings\dr Indah Julianto\My Documents\IMG_1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000504"/>
            <a:ext cx="3214710" cy="257174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214422"/>
            <a:ext cx="2643206" cy="214314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2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571612"/>
            <a:ext cx="2500298" cy="164307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5857852" y="2357430"/>
            <a:ext cx="571536" cy="357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7429520" y="3429000"/>
            <a:ext cx="357190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dr Indah Julianto\My Documents\IMG_1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429156" cy="3112273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3200" b="1" dirty="0" smtClean="0"/>
              <a:t>Alopecia Universalis :1 month after MCSc + Product MSCc</a:t>
            </a:r>
            <a:endParaRPr lang="en-US" sz="3200" b="1" dirty="0"/>
          </a:p>
        </p:txBody>
      </p:sp>
      <p:pic>
        <p:nvPicPr>
          <p:cNvPr id="4" name="Picture 2" descr="C:\Documents and Settings\dr Indah Julianto\My Documents\IMG_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929042"/>
            <a:ext cx="4429124" cy="292895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57158" y="5143512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50000"/>
                  </a:schemeClr>
                </a:solidFill>
              </a:rPr>
              <a:t>By Indah Yulianto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3200" b="1" dirty="0" smtClean="0"/>
              <a:t>After 2 Months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26"/>
            <a:ext cx="4357686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857364"/>
            <a:ext cx="4714876" cy="438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4400" b="1" dirty="0" smtClean="0"/>
              <a:t>After :2 Months </a:t>
            </a:r>
            <a:endParaRPr 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4357685" cy="424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928802"/>
            <a:ext cx="407196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14546" y="6215082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rgbClr val="C00000"/>
                </a:solidFill>
              </a:rPr>
              <a:t>By Indah Yulianto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58" y="5500702"/>
            <a:ext cx="5400684" cy="1023608"/>
          </a:xfrm>
        </p:spPr>
        <p:txBody>
          <a:bodyPr>
            <a:normAutofit/>
          </a:bodyPr>
          <a:lstStyle/>
          <a:p>
            <a:pPr algn="ctr"/>
            <a:r>
              <a:rPr lang="id-ID" sz="2800" b="1" dirty="0" smtClean="0"/>
              <a:t>After 4 months</a:t>
            </a:r>
            <a:endParaRPr lang="en-US" sz="2800" b="1" dirty="0"/>
          </a:p>
        </p:txBody>
      </p:sp>
      <p:pic>
        <p:nvPicPr>
          <p:cNvPr id="1026" name="Picture 2" descr="E:\DCIM\100CANON\IMG_2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286124"/>
            <a:ext cx="3950208" cy="2962656"/>
          </a:xfrm>
          <a:prstGeom prst="rect">
            <a:avLst/>
          </a:prstGeom>
          <a:noFill/>
        </p:spPr>
      </p:pic>
      <p:pic>
        <p:nvPicPr>
          <p:cNvPr id="1027" name="Picture 3" descr="E:\DCIM\100CANON\IMG_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00306"/>
            <a:ext cx="3950208" cy="296265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2643206" cy="214314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2" descr="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0"/>
            <a:ext cx="2500298" cy="164307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9" name="Straight Arrow Connector 8"/>
          <p:cNvCxnSpPr>
            <a:stCxn id="6" idx="1"/>
          </p:cNvCxnSpPr>
          <p:nvPr/>
        </p:nvCxnSpPr>
        <p:spPr>
          <a:xfrm rot="10800000" flipV="1">
            <a:off x="3000364" y="821536"/>
            <a:ext cx="1071570" cy="6786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 rot="5400000">
            <a:off x="1196556" y="2803919"/>
            <a:ext cx="785818" cy="357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928926" y="2071678"/>
            <a:ext cx="2428892" cy="1714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480"/>
            <a:ext cx="4500562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id-ID" sz="3200" b="1" dirty="0" smtClean="0"/>
              <a:t>Chronical Ucler  diabeticum &gt; 3 years</a:t>
            </a:r>
            <a:endParaRPr lang="en-US" sz="3200" b="1" dirty="0"/>
          </a:p>
        </p:txBody>
      </p:sp>
      <p:pic>
        <p:nvPicPr>
          <p:cNvPr id="65538" name="Picture 2" descr="D:\Kumpulan Foto Pasien\Ulkus kronis 3 tahu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4071966" cy="4143404"/>
          </a:xfrm>
          <a:prstGeom prst="rect">
            <a:avLst/>
          </a:prstGeom>
          <a:noFill/>
        </p:spPr>
      </p:pic>
      <p:pic>
        <p:nvPicPr>
          <p:cNvPr id="4" name="Picture 2" descr="D:\Kumpulan Foto Pasien\IMG_2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20" y="2143116"/>
            <a:ext cx="4286280" cy="4429156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43438" y="571480"/>
            <a:ext cx="4500562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Day</a:t>
            </a:r>
            <a:r>
              <a:rPr kumimoji="0" lang="id-ID" sz="2800" b="1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three</a:t>
            </a:r>
            <a:r>
              <a:rPr kumimoji="0" lang="id-ID" sz="28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after injection with MSCHs product </a:t>
            </a:r>
            <a:endParaRPr kumimoji="0" lang="en-US" sz="28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2800" b="1" dirty="0" smtClean="0"/>
              <a:t>      1 week</a:t>
            </a:r>
            <a:endParaRPr lang="en-US" sz="2800" b="1" dirty="0"/>
          </a:p>
        </p:txBody>
      </p:sp>
      <p:pic>
        <p:nvPicPr>
          <p:cNvPr id="64514" name="Picture 2" descr="D:\Kumpulan Foto Pasien\IMG_2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14554"/>
            <a:ext cx="4286280" cy="4429156"/>
          </a:xfrm>
          <a:prstGeom prst="rect">
            <a:avLst/>
          </a:prstGeom>
          <a:noFill/>
        </p:spPr>
      </p:pic>
      <p:pic>
        <p:nvPicPr>
          <p:cNvPr id="4" name="Picture 2" descr="D:\Data DR dr Indah Yulianto SpKK\FOTO\100CANON\IMG_1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3116"/>
            <a:ext cx="4143372" cy="4500570"/>
          </a:xfrm>
          <a:prstGeom prst="rect">
            <a:avLst/>
          </a:prstGeom>
          <a:noFill/>
        </p:spPr>
      </p:pic>
      <p:sp>
        <p:nvSpPr>
          <p:cNvPr id="5" name="Down Arrow 4"/>
          <p:cNvSpPr/>
          <p:nvPr/>
        </p:nvSpPr>
        <p:spPr>
          <a:xfrm>
            <a:off x="2214546" y="1357298"/>
            <a:ext cx="214314" cy="142876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57686" y="50004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b="1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 month after </a:t>
            </a:r>
            <a:r>
              <a:rPr lang="id-ID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Mesenchymal product ( Injections and Cream) – Men 74 years old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715140" y="1428736"/>
            <a:ext cx="214314" cy="150019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86116" y="592933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6">
                    <a:lumMod val="50000"/>
                  </a:schemeClr>
                </a:solidFill>
              </a:rPr>
              <a:t>By Indah Yulianto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7200" y="267494"/>
            <a:ext cx="8229600" cy="8754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800" b="1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Acne Papulo pustular </a:t>
            </a:r>
            <a:r>
              <a:rPr kumimoji="0" lang="id-ID" sz="2800" b="1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+ Scar Acne : before and   1 week after  AAPE</a:t>
            </a:r>
            <a:endParaRPr kumimoji="0" lang="en-US" sz="28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C:\Documents and Settings\dr Indah Julianto\My Documents\Acne dng menggunakan Pegagan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4422"/>
            <a:ext cx="4357685" cy="5643578"/>
          </a:xfrm>
          <a:prstGeom prst="rect">
            <a:avLst/>
          </a:prstGeom>
          <a:noFill/>
        </p:spPr>
      </p:pic>
      <p:pic>
        <p:nvPicPr>
          <p:cNvPr id="3076" name="Picture 4" descr="C:\Documents and Settings\dr Indah Julianto\My Documents\Acne dng menggunakan Pegagan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4143405" cy="53578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14546" y="3286124"/>
            <a:ext cx="185738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72330" y="3286124"/>
            <a:ext cx="135732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r Indah Julianto\My Documents\Acne dng menggunakan Pegagan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4198937" cy="528638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46928"/>
          </a:xfrm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2400" b="1" dirty="0" smtClean="0"/>
              <a:t>(3) Scar acne pasca skin needling + product  &amp; </a:t>
            </a:r>
            <a:br>
              <a:rPr lang="id-ID" sz="2400" b="1" dirty="0" smtClean="0"/>
            </a:br>
            <a:r>
              <a:rPr lang="id-ID" sz="2400" b="1" dirty="0" smtClean="0"/>
              <a:t>(4) 1 week after skin needling + MCSs +_ Product</a:t>
            </a:r>
            <a:endParaRPr lang="en-US" sz="2400" b="1" dirty="0"/>
          </a:p>
        </p:txBody>
      </p:sp>
      <p:pic>
        <p:nvPicPr>
          <p:cNvPr id="4099" name="Picture 3" descr="C:\Documents and Settings\dr Indah Julianto\My Documents\Acne dng menggunakan Pegagan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43050"/>
            <a:ext cx="4286248" cy="5214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215082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3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14876" y="635795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4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2714612" y="3429000"/>
            <a:ext cx="142876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16" y="3429000"/>
            <a:ext cx="192882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dr Indah Julianto\My Documents\Acne dng menggunakan Pegagan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984" y="2214554"/>
            <a:ext cx="4545016" cy="4643446"/>
          </a:xfrm>
          <a:prstGeom prst="rect">
            <a:avLst/>
          </a:prstGeom>
          <a:noFill/>
        </p:spPr>
      </p:pic>
      <p:pic>
        <p:nvPicPr>
          <p:cNvPr id="3" name="Picture 3" descr="C:\Documents and Settings\dr Indah Julianto\My Documents\Acne dng menggunakan Pegagan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143116"/>
            <a:ext cx="4357685" cy="4714884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mtClean="0"/>
              <a:t>Acne Papulo Pustular + Scar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857224" y="1000108"/>
            <a:ext cx="357190" cy="78581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7786710" y="1071546"/>
            <a:ext cx="357190" cy="78581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71670" y="3643314"/>
            <a:ext cx="2000264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72330" y="4000504"/>
            <a:ext cx="1857388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7422" y="6488668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2">
                    <a:lumMod val="75000"/>
                  </a:schemeClr>
                </a:solidFill>
              </a:rPr>
              <a:t>Courtesy by dr Titik Moertolo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714876" y="0"/>
            <a:ext cx="4429124" cy="9469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2400" b="1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1 month after Skin Needling + MShCs</a:t>
            </a:r>
            <a:endParaRPr kumimoji="0" lang="en-US" sz="2400" b="1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4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642918"/>
            <a:ext cx="2571768" cy="142876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r Indah Julianto\My Documents\TITI MOERTOLO - foto pasien\foto pasien TITI MOERTOLO\DSC_552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00108"/>
            <a:ext cx="4057650" cy="5524496"/>
          </a:xfrm>
          <a:prstGeom prst="rect">
            <a:avLst/>
          </a:prstGeom>
          <a:noFill/>
        </p:spPr>
      </p:pic>
      <p:pic>
        <p:nvPicPr>
          <p:cNvPr id="1027" name="Picture 3" descr="C:\Documents and Settings\dr Indah Julianto\My Documents\TITI MOERTOLO - foto pasien\foto pasien TITI MOERTOLO\DSC_5520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071546"/>
            <a:ext cx="4057650" cy="53816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2910" y="3357562"/>
            <a:ext cx="1714512" cy="64294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57752" y="3357562"/>
            <a:ext cx="1714512" cy="71438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14876" y="500042"/>
            <a:ext cx="4214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/>
              <a:t>3 days after skin needling + MCSs + product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r Indah Julianto\My Documents\TITI MOERTOLO - foto pasien\foto pasien TITI MOERTOLO\DSC_552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28604"/>
            <a:ext cx="4057650" cy="6096000"/>
          </a:xfrm>
          <a:prstGeom prst="rect">
            <a:avLst/>
          </a:prstGeom>
          <a:noFill/>
        </p:spPr>
      </p:pic>
      <p:pic>
        <p:nvPicPr>
          <p:cNvPr id="3075" name="Picture 3" descr="C:\Documents and Settings\dr Indah Julianto\My Documents\TITI MOERTOLO - foto pasien\foto pasien TITI MOERTOLO\DSC_586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4057650" cy="609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786050" y="3429000"/>
            <a:ext cx="1500198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86644" y="2643182"/>
            <a:ext cx="1143008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dr Indah Julianto\My Documents\TITI MOERTOLO - foto pasien\foto pasien TITI MOERTOLO\DSC_5520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142984"/>
            <a:ext cx="4057650" cy="5453058"/>
          </a:xfrm>
          <a:prstGeom prst="rect">
            <a:avLst/>
          </a:prstGeom>
          <a:noFill/>
        </p:spPr>
      </p:pic>
      <p:pic>
        <p:nvPicPr>
          <p:cNvPr id="3" name="Picture 2" descr="C:\Documents and Settings\dr Indah Julianto\My Documents\TITI MOERTOLO - foto pasien\foto pasien TITI MOERTOLO\DSC_552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4057650" cy="54292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Acne and  Acne Scar 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357166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 smtClean="0"/>
              <a:t>1 week After  Skin Needling + MCSc + Product </a:t>
            </a:r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500034" y="3571876"/>
            <a:ext cx="2000264" cy="50006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00628" y="2714620"/>
            <a:ext cx="1857388" cy="57150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r Indah Julianto\My Documents\TITI MOERTOLO - foto pasien\foto pasien TITI MOERTOLO\DSC_604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14422"/>
            <a:ext cx="4057650" cy="4500594"/>
          </a:xfrm>
          <a:prstGeom prst="rect">
            <a:avLst/>
          </a:prstGeom>
          <a:noFill/>
        </p:spPr>
      </p:pic>
      <p:pic>
        <p:nvPicPr>
          <p:cNvPr id="3" name="Picture 2" descr="C:\Documents and Settings\dr Indah Julianto\My Documents\TITI MOERTOLO - foto pasien\foto pasien TITI MOERTOLO\DSC_552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4057650" cy="45720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86314" y="357166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 week After  Skin Needling + MCSs + Product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786" y="357166"/>
            <a:ext cx="2650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Acne and  Acne Scar 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8926" y="2857496"/>
            <a:ext cx="1214446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0892" y="2786058"/>
            <a:ext cx="1500198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28926" y="6000768"/>
            <a:ext cx="3357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 smtClean="0">
                <a:solidFill>
                  <a:schemeClr val="accent2">
                    <a:lumMod val="50000"/>
                  </a:schemeClr>
                </a:solidFill>
              </a:rPr>
              <a:t>Courtesy by Titik Moertolo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92877" y="4607727"/>
            <a:ext cx="571504" cy="50006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4500562" y="5000636"/>
            <a:ext cx="571504" cy="28575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714356"/>
            <a:ext cx="3971924" cy="1399032"/>
          </a:xfrm>
        </p:spPr>
        <p:txBody>
          <a:bodyPr>
            <a:normAutofit/>
          </a:bodyPr>
          <a:lstStyle/>
          <a:p>
            <a:pPr algn="ctr"/>
            <a:r>
              <a:rPr lang="id-ID" sz="2400" b="1" dirty="0" smtClean="0"/>
              <a:t>Leprosy after 30 years +  3 months burning  ulcer + Infection</a:t>
            </a:r>
            <a:endParaRPr lang="en-US" sz="2400" b="1" dirty="0"/>
          </a:p>
        </p:txBody>
      </p:sp>
      <p:pic>
        <p:nvPicPr>
          <p:cNvPr id="62466" name="Picture 2" descr="D:\Data DR dr Indah Yulianto SpKK\FOTO\100CANON\IMG_1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357430"/>
            <a:ext cx="4286280" cy="4071966"/>
          </a:xfrm>
          <a:prstGeom prst="rect">
            <a:avLst/>
          </a:prstGeom>
          <a:noFill/>
        </p:spPr>
      </p:pic>
      <p:pic>
        <p:nvPicPr>
          <p:cNvPr id="3074" name="Picture 2" descr="E:\DCIM\100CANON\IMG_2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357430"/>
            <a:ext cx="3950208" cy="40719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52" y="928670"/>
            <a:ext cx="3857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800" b="1" dirty="0" smtClean="0">
                <a:solidFill>
                  <a:schemeClr val="accent1">
                    <a:lumMod val="75000"/>
                  </a:schemeClr>
                </a:solidFill>
              </a:rPr>
              <a:t>3 weeks after MSCs  Product Injections + Cream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6286520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BY Indah Yulianto</a:t>
            </a:r>
            <a:endParaRPr lang="en-US" b="1" dirty="0"/>
          </a:p>
        </p:txBody>
      </p:sp>
      <p:pic>
        <p:nvPicPr>
          <p:cNvPr id="7" name="Picture 2" descr="E:\DCIM\100CANON\IMG_2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8714" y="2509830"/>
            <a:ext cx="3950208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2800" b="1" dirty="0" smtClean="0"/>
              <a:t>Chronical Ulcer in M Hansen (Malperforan dupied) more than 20 years</a:t>
            </a:r>
            <a:endParaRPr lang="en-US" sz="2800" b="1" dirty="0"/>
          </a:p>
        </p:txBody>
      </p:sp>
      <p:pic>
        <p:nvPicPr>
          <p:cNvPr id="1026" name="Picture 2" descr="H:\foto pasien dr indah\ulkus post mh\P105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4143372" cy="271464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lgDash"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Picture 4" descr="H:\foto pasien dr indah\ulkus post mh\P10503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928802"/>
            <a:ext cx="2638425" cy="162877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 descr="H:\foto pasien dr indah\ulkus post mh\P10503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429132"/>
            <a:ext cx="2857520" cy="162877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5000628" y="371475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1 week after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0628" y="6143644"/>
            <a:ext cx="4143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 smtClean="0"/>
              <a:t>2 weeks after (painful &amp; sensitivity +) </a:t>
            </a:r>
            <a:endParaRPr lang="en-US" sz="1400" b="1" dirty="0"/>
          </a:p>
        </p:txBody>
      </p:sp>
      <p:pic>
        <p:nvPicPr>
          <p:cNvPr id="9" name="Picture 8" descr="H:\foto pasien dr indah\ulkus post mh\P10503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429132"/>
            <a:ext cx="2686050" cy="1828800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642910" y="621508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smtClean="0"/>
              <a:t>25 % reduce in 2 weeks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3500430" y="5214950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00100" y="371475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 smtClean="0"/>
              <a:t>Bone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1178695" y="3178967"/>
            <a:ext cx="714380" cy="357190"/>
          </a:xfrm>
          <a:prstGeom prst="straightConnector1">
            <a:avLst/>
          </a:prstGeom>
          <a:ln w="38100"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26" idx="3"/>
          </p:cNvCxnSpPr>
          <p:nvPr/>
        </p:nvCxnSpPr>
        <p:spPr>
          <a:xfrm>
            <a:off x="4357654" y="2857496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2466" name="Picture 2" descr="D:\Data DR dr Indah Yulianto SpKK\100CANON\IMG_25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717875" y="-2789238"/>
            <a:ext cx="6047811" cy="45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Slide" r:id="rId3" imgW="4113312" imgH="3084689" progId="PowerPoint.Slide.8">
                  <p:embed/>
                </p:oleObj>
              </mc:Choice>
              <mc:Fallback>
                <p:oleObj name="Slide" r:id="rId3" imgW="4113312" imgH="3084689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d-ID" sz="2800" b="1" dirty="0" smtClean="0">
                <a:latin typeface="Times New Roman" pitchFamily="18" charset="0"/>
                <a:cs typeface="Times New Roman" pitchFamily="18" charset="0"/>
              </a:rPr>
              <a:t>AMNIOTIC MEMBRANE DRESSING</a:t>
            </a:r>
            <a:br>
              <a:rPr lang="id-ID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id-ID" sz="2800" b="1" dirty="0" smtClean="0">
                <a:latin typeface="Times New Roman" pitchFamily="18" charset="0"/>
                <a:cs typeface="Times New Roman" pitchFamily="18" charset="0"/>
              </a:rPr>
              <a:t>PROMOTES EPITHELISATION &amp; GRAANULATION + INJ EPC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Data DR dr Indah Yulianto SpKK\100CANON\IMG_2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571744"/>
            <a:ext cx="3929090" cy="2920496"/>
          </a:xfrm>
          <a:prstGeom prst="rect">
            <a:avLst/>
          </a:prstGeom>
          <a:noFill/>
        </p:spPr>
      </p:pic>
      <p:sp>
        <p:nvSpPr>
          <p:cNvPr id="4" name="Down Arrow 3"/>
          <p:cNvSpPr/>
          <p:nvPr/>
        </p:nvSpPr>
        <p:spPr>
          <a:xfrm>
            <a:off x="1857356" y="1428736"/>
            <a:ext cx="357190" cy="185738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490" name="Picture 2" descr="D:\Data DR dr Indah Yulianto SpKK\100CANON\IMG_2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071678"/>
            <a:ext cx="3647886" cy="2093058"/>
          </a:xfrm>
          <a:prstGeom prst="rect">
            <a:avLst/>
          </a:prstGeom>
          <a:noFill/>
        </p:spPr>
      </p:pic>
      <p:pic>
        <p:nvPicPr>
          <p:cNvPr id="63491" name="Picture 3" descr="D:\Data DR dr Indah Yulianto SpKK\100CANON\IMG_2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123" y="4357694"/>
            <a:ext cx="3650157" cy="22145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57356" y="6143644"/>
            <a:ext cx="281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dirty="0" smtClean="0">
                <a:latin typeface="Times New Roman" pitchFamily="18" charset="0"/>
                <a:cs typeface="Times New Roman" pitchFamily="18" charset="0"/>
              </a:rPr>
              <a:t>1.5 MONTH AFTER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714876" y="5857892"/>
            <a:ext cx="1857388" cy="500066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876150"/>
          </a:xfrm>
        </p:spPr>
        <p:txBody>
          <a:bodyPr/>
          <a:lstStyle/>
          <a:p>
            <a:pPr algn="ctr"/>
            <a:endParaRPr lang="en-US" b="1" dirty="0"/>
          </a:p>
        </p:txBody>
      </p:sp>
      <p:pic>
        <p:nvPicPr>
          <p:cNvPr id="3" name="Picture 2" descr="http://1.bp.blogspot.com/-L6vpVqg6BWU/Ty1wR8TQuUI/AAAAAAAACUU/d5yL8az4LAA/s1600/alhamdulillah+%283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142984"/>
            <a:ext cx="5286412" cy="264320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00034" y="471488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4800" b="1" dirty="0" smtClean="0">
                <a:solidFill>
                  <a:srgbClr val="FF0000"/>
                </a:solidFill>
                <a:latin typeface="Baskerville Old Face" pitchFamily="18" charset="0"/>
              </a:rPr>
              <a:t>Terimakasih atas perhatiannya</a:t>
            </a:r>
            <a:endParaRPr lang="en-US" sz="4800" dirty="0">
              <a:solidFill>
                <a:srgbClr val="FF0000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119063"/>
          <a:ext cx="9144000" cy="550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Slide" r:id="rId3" imgW="3298000" imgH="2473306" progId="PowerPoint.Slide.8">
                  <p:embed/>
                </p:oleObj>
              </mc:Choice>
              <mc:Fallback>
                <p:oleObj name="Slide" r:id="rId3" imgW="3298000" imgH="2473306" progId="PowerPoint.Slid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063"/>
                        <a:ext cx="9144000" cy="550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5852" y="5786454"/>
            <a:ext cx="721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 smtClean="0">
                <a:solidFill>
                  <a:srgbClr val="FFFF00"/>
                </a:solidFill>
              </a:rPr>
              <a:t>Adipocyte Stem Cells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429124" y="4786322"/>
            <a:ext cx="357190" cy="64294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3600" b="1" dirty="0" smtClean="0">
                <a:latin typeface="Times New Roman" pitchFamily="18" charset="0"/>
                <a:cs typeface="Times New Roman" pitchFamily="18" charset="0"/>
              </a:rPr>
              <a:t>Human Stem Cells Transplantation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Autologous</a:t>
            </a:r>
          </a:p>
          <a:p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Allogeneic : from individuals belonging to the same species but genetically dissimilar (and hence immunologiccally incmpatible)</a:t>
            </a:r>
          </a:p>
          <a:p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Syngeneic : between geneticcally identical individual (tween)</a:t>
            </a:r>
          </a:p>
          <a:p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Xenogeneic : From individuals of different species (hence of disparate cell type)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307</TotalTime>
  <Words>1177</Words>
  <Application>Microsoft Macintosh PowerPoint</Application>
  <PresentationFormat>On-screen Show (4:3)</PresentationFormat>
  <Paragraphs>182</Paragraphs>
  <Slides>71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Verve</vt:lpstr>
      <vt:lpstr>Slide</vt:lpstr>
      <vt:lpstr>TISSUE RENEWAL, REGENERATION AND REPAIR</vt:lpstr>
      <vt:lpstr>Goal of The Wound Healing</vt:lpstr>
      <vt:lpstr>Tissue Wound Healing</vt:lpstr>
      <vt:lpstr>Tissue Repair </vt:lpstr>
      <vt:lpstr>Tissue Regeneration </vt:lpstr>
      <vt:lpstr>PowerPoint Presentation</vt:lpstr>
      <vt:lpstr>PowerPoint Presentation</vt:lpstr>
      <vt:lpstr>PowerPoint Presentation</vt:lpstr>
      <vt:lpstr>Human Stem Cells Transplantation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Langerhans Cells Histyocytosis (Oncology Case – Baby 2 months) Topical &amp; IV : HUVEC Secretomes</vt:lpstr>
      <vt:lpstr>1 week after Treatment : TOPICAL &amp; IV</vt:lpstr>
      <vt:lpstr>After Treatment Topical &amp; IV 0,2 cc</vt:lpstr>
      <vt:lpstr>BEFORE   and AFTER (1 WEEK)</vt:lpstr>
      <vt:lpstr>OUR  EXPERIENCE Infant 2 weeks, with fistula supra ani</vt:lpstr>
      <vt:lpstr>PowerPoint Presentation</vt:lpstr>
      <vt:lpstr>PowerPoint Presentation</vt:lpstr>
      <vt:lpstr>Male 23 yr, Combutio more than 5 months : Injections and Topical : HUVECs (Spheroid and Hypoxia)</vt:lpstr>
      <vt:lpstr>Author,  give Mixed Gel &amp; EPC - secretome</vt:lpstr>
      <vt:lpstr>Starting to heal and without scar after 2 months</vt:lpstr>
      <vt:lpstr>Regeneration in Right Foot</vt:lpstr>
      <vt:lpstr>Peeling the amniotic membrane from the placenta (Once again using Hypoxia methode)</vt:lpstr>
      <vt:lpstr> </vt:lpstr>
      <vt:lpstr>Non healing groin ulcer with exudation</vt:lpstr>
      <vt:lpstr>7  Day after AM dessing : No exudation</vt:lpstr>
      <vt:lpstr>Three Weeks after AM Dressing</vt:lpstr>
      <vt:lpstr>No healing ulcer (1 month) post op- Squamous Cell Carcinoma Surgery in Head (Male, 84 yr)</vt:lpstr>
      <vt:lpstr>Wound Regeneration  after  2 Surgeried :  SCC and  UNSECCESSFUL Dermagraft </vt:lpstr>
      <vt:lpstr> Why Adipocyte Tissue ?  </vt:lpstr>
      <vt:lpstr>By definition, a stem cell is characterized by its ability to self-renew and its ability to differentiate along multiple lineage pathways.</vt:lpstr>
      <vt:lpstr>PowerPoint Presentation</vt:lpstr>
      <vt:lpstr>Human subcutaneous adipose tissue depots as a potential source of adult or somatic stem cells;</vt:lpstr>
      <vt:lpstr>PowerPoint Presentation</vt:lpstr>
      <vt:lpstr>PowerPoint Presentation</vt:lpstr>
      <vt:lpstr>PowerPoint Presentation</vt:lpstr>
      <vt:lpstr>PowerPoint Presentation</vt:lpstr>
      <vt:lpstr>A. ADSCs hari ke 7 dan B. ADSC hari ke 14</vt:lpstr>
      <vt:lpstr>Transdifferensiasi  ADSCs to  Odontoblast (immunocitokimia) Ditujukan untuk regenerasi dan renewal Pulpitis</vt:lpstr>
      <vt:lpstr>Preparing product Mesenchymal from  Adipocyte Spheroid and Hanging Drop From : Adipocyte, HUVEC &amp; Umbilical Cord</vt:lpstr>
      <vt:lpstr>ADSC which are a population of pluripotent mesenchymal cells and possess the ability to differentiate into various lineages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Alopecia Universalis : 1 month after MChSc and Product</vt:lpstr>
      <vt:lpstr>Alopecia Universalis :1 month after MCSc + Product MSCc</vt:lpstr>
      <vt:lpstr>After 2 Months</vt:lpstr>
      <vt:lpstr>After :2 Months </vt:lpstr>
      <vt:lpstr>After 4 months</vt:lpstr>
      <vt:lpstr>Chronical Ucler  diabeticum &gt; 3 years</vt:lpstr>
      <vt:lpstr>      1 week</vt:lpstr>
      <vt:lpstr>PowerPoint Presentation</vt:lpstr>
      <vt:lpstr>(3) Scar acne pasca skin needling + product  &amp;  (4) 1 week after skin needling + MCSs +_ Product</vt:lpstr>
      <vt:lpstr>Acne Papulo Pustular + Scar</vt:lpstr>
      <vt:lpstr>PowerPoint Presentation</vt:lpstr>
      <vt:lpstr>PowerPoint Presentation</vt:lpstr>
      <vt:lpstr>PowerPoint Presentation</vt:lpstr>
      <vt:lpstr>PowerPoint Presentation</vt:lpstr>
      <vt:lpstr>Leprosy after 30 years +  3 months burning  ulcer + Infection</vt:lpstr>
      <vt:lpstr>Chronical Ulcer in M Hansen (Malperforan dupied) more than 20 years</vt:lpstr>
      <vt:lpstr>AMNIOTIC MEMBRANE DRESSING PROMOTES EPITHELISATION &amp; GRAANULATION + INJ EPC</vt:lpstr>
      <vt:lpstr>PowerPoint Presentation</vt:lpstr>
    </vt:vector>
  </TitlesOfParts>
  <Company>InYuDa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TISSUE RENEWAL, REGENERATION AND REPAIR</dc:title>
  <dc:creator>dr Indah Julianto</dc:creator>
  <cp:lastModifiedBy>raditio ghifiardi</cp:lastModifiedBy>
  <cp:revision>87</cp:revision>
  <dcterms:created xsi:type="dcterms:W3CDTF">2012-11-20T05:58:57Z</dcterms:created>
  <dcterms:modified xsi:type="dcterms:W3CDTF">2012-11-26T00:44:33Z</dcterms:modified>
</cp:coreProperties>
</file>